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2" r:id="rId2"/>
  </p:sldMasterIdLst>
  <p:notesMasterIdLst>
    <p:notesMasterId r:id="rId7"/>
  </p:notesMasterIdLst>
  <p:sldIdLst>
    <p:sldId id="292" r:id="rId3"/>
    <p:sldId id="299" r:id="rId4"/>
    <p:sldId id="259" r:id="rId5"/>
    <p:sldId id="30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6197"/>
  </p:normalViewPr>
  <p:slideViewPr>
    <p:cSldViewPr snapToGrid="0">
      <p:cViewPr varScale="1">
        <p:scale>
          <a:sx n="71" d="100"/>
          <a:sy n="71" d="100"/>
        </p:scale>
        <p:origin x="4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E2C-7093-43EB-88DD-F95FE56ABB87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9FCD-C5BE-4937-8B94-6306BFA8A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émerger tous les outils, ressources, diff supports que les participants mobilisent dans le cadre du SSES, particularité avec un positionnement du groupe chacun différent</a:t>
            </a:r>
          </a:p>
          <a:p>
            <a:r>
              <a:rPr lang="fr-FR" dirty="0"/>
              <a:t>besoin des outils  de formation</a:t>
            </a:r>
          </a:p>
          <a:p>
            <a:r>
              <a:rPr lang="fr-FR" dirty="0"/>
              <a:t>formation des </a:t>
            </a:r>
            <a:r>
              <a:rPr lang="fr-FR" dirty="0" err="1"/>
              <a:t>refs</a:t>
            </a:r>
            <a:r>
              <a:rPr lang="fr-FR" dirty="0"/>
              <a:t> de proximité</a:t>
            </a:r>
          </a:p>
          <a:p>
            <a:r>
              <a:rPr lang="fr-FR" dirty="0"/>
              <a:t>formation des référents pédagogiques</a:t>
            </a:r>
          </a:p>
          <a:p>
            <a:r>
              <a:rPr lang="fr-FR" dirty="0"/>
              <a:t>besoin </a:t>
            </a:r>
            <a:r>
              <a:rPr lang="fr-FR"/>
              <a:t>d’aides logistiques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82076-0180-1943-A253-BC1F676952C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85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de mutualisation - comment mieux partager les outils pédagogiques ou logistiques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82076-0180-1943-A253-BC1F676952C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8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90574"/>
            <a:ext cx="92821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21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79" y="5620802"/>
            <a:ext cx="1829096" cy="1167584"/>
          </a:xfrm>
          <a:prstGeom prst="rect">
            <a:avLst/>
          </a:prstGeom>
        </p:spPr>
      </p:pic>
      <p:pic>
        <p:nvPicPr>
          <p:cNvPr id="1026" name="Picture 2" descr="Logo - Université Angers">
            <a:extLst>
              <a:ext uri="{FF2B5EF4-FFF2-40B4-BE49-F238E27FC236}">
                <a16:creationId xmlns:a16="http://schemas.microsoft.com/office/drawing/2014/main" id="{32342946-3702-337E-29B0-AFF22493C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57" y="5671121"/>
            <a:ext cx="1088339" cy="1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7BEB2A-C76E-C4FE-0032-24A39ECF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7058" y="6372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Journées Nationales du Service Sanitaire</a:t>
            </a:r>
          </a:p>
          <a:p>
            <a:r>
              <a:rPr lang="fr-FR" dirty="0"/>
              <a:t>16 et 17 mars 2023 - Angers</a:t>
            </a:r>
          </a:p>
        </p:txBody>
      </p:sp>
    </p:spTree>
    <p:extLst>
      <p:ext uri="{BB962C8B-B14F-4D97-AF65-F5344CB8AC3E}">
        <p14:creationId xmlns:p14="http://schemas.microsoft.com/office/powerpoint/2010/main" val="240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7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103E2-4324-7300-61EF-EA13B0067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D7F27-4197-3A90-E86A-6766002F9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57636-38A4-8CDA-C515-CEC5922D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9AF2B-43F0-C4D8-2D51-964347A6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232E7-66FC-E3F1-086E-6FFF614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3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A4FC9-EBA6-4296-7F78-40815CE5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F8120-DF3A-4DB6-A84C-9FE7F4AFF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7EC7E-1002-C058-5D86-EF0B475D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C9571-8468-C76E-2E27-D3CB759A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D2338-BBB5-B130-538B-2DB6D988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9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A4460-E33E-ECF5-66F3-36825978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1271A3-C641-3CB4-DF79-F7153234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8C9290-83DC-9847-BCAB-BFD98CF4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1B319E-45EE-D706-8917-F97B64D8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A8353-C703-2AA1-EC12-CD06220C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76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3E9FB-F2C1-DB5C-24BC-FDC797695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33B1A-A2A9-F9B9-413F-3F42F651A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04C83-EDA6-7AB6-2C4D-1ADB9825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90241-620B-484B-2885-D9F50E49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9BE2C0-A531-646D-CDA5-5178E25E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2EB715-88DC-30A1-3551-1D216E58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6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5E4D3-C832-6D67-2505-3B120A13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6DBFC9-C50C-80A6-C8B0-F5A25AD9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83399B-4CCC-FB2B-4004-7699D2798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BC5AA5-D22E-DA77-51B0-F48E098B0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E387677-66F2-F26F-531E-681EF9963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B197C8-9DAC-80F7-4343-E58F03F3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52A44A-EB33-2D36-1F67-3145477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F66AD2-92C1-947E-BA75-85D263F6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39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0384E-53C5-95F6-FB91-F1904CAA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EDC1F2-06B1-9493-F973-5D5040F7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15DF49-FFFC-6C0D-EABC-C5B0B8EA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1F4496-E5AB-1D9E-DFBE-7124EDCB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25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F0CDF7-A9FB-1B45-0464-9C628348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D2CA4A-B6B9-090F-204A-9D6BF678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25766-8110-5A93-F19B-5ECED3A7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44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D899A-0778-1E70-A88F-32E87910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F8A0D-C883-8BF2-450D-52B28C91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01CD8-16D1-2392-3D34-822C474F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B6A05-DD4A-7FF6-2B58-0DA138B2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E7FC71-14A7-DD79-9D36-91B80E79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6AC193-33DB-DEC8-C2A0-8DC97DAA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9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868" y="365125"/>
            <a:ext cx="1044577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868" y="1825625"/>
            <a:ext cx="10445776" cy="41424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72" y="5968093"/>
            <a:ext cx="1206214" cy="76997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A466C52C-1535-4345-9373-1CC9C6FA684A}"/>
              </a:ext>
            </a:extLst>
          </p:cNvPr>
          <p:cNvGrpSpPr/>
          <p:nvPr userDrawn="1"/>
        </p:nvGrpSpPr>
        <p:grpSpPr>
          <a:xfrm>
            <a:off x="179614" y="6176963"/>
            <a:ext cx="602400" cy="565238"/>
            <a:chOff x="8016876" y="4884738"/>
            <a:chExt cx="606425" cy="6080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263E01-6095-48A6-B8B9-DB2D3AF5B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59789" y="4884738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60C755-E523-4B3D-B803-50D56156E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5139" y="5113338"/>
              <a:ext cx="52388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DD4B501E-6BAC-40FB-86BA-896B4F2E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526" y="5067300"/>
              <a:ext cx="61913" cy="65088"/>
            </a:xfrm>
            <a:custGeom>
              <a:avLst/>
              <a:gdLst>
                <a:gd name="T0" fmla="*/ 49 w 128"/>
                <a:gd name="T1" fmla="*/ 135 h 135"/>
                <a:gd name="T2" fmla="*/ 128 w 128"/>
                <a:gd name="T3" fmla="*/ 40 h 135"/>
                <a:gd name="T4" fmla="*/ 80 w 128"/>
                <a:gd name="T5" fmla="*/ 0 h 135"/>
                <a:gd name="T6" fmla="*/ 0 w 128"/>
                <a:gd name="T7" fmla="*/ 95 h 135"/>
                <a:gd name="T8" fmla="*/ 49 w 12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49" y="135"/>
                  </a:moveTo>
                  <a:lnTo>
                    <a:pt x="128" y="40"/>
                  </a:lnTo>
                  <a:lnTo>
                    <a:pt x="80" y="0"/>
                  </a:lnTo>
                  <a:lnTo>
                    <a:pt x="0" y="9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7B1FCBED-1AB5-4B48-8A98-BD0973653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3226" y="5067300"/>
              <a:ext cx="61913" cy="65088"/>
            </a:xfrm>
            <a:custGeom>
              <a:avLst/>
              <a:gdLst>
                <a:gd name="T0" fmla="*/ 0 w 127"/>
                <a:gd name="T1" fmla="*/ 40 h 135"/>
                <a:gd name="T2" fmla="*/ 80 w 127"/>
                <a:gd name="T3" fmla="*/ 135 h 135"/>
                <a:gd name="T4" fmla="*/ 127 w 127"/>
                <a:gd name="T5" fmla="*/ 95 h 135"/>
                <a:gd name="T6" fmla="*/ 47 w 127"/>
                <a:gd name="T7" fmla="*/ 0 h 135"/>
                <a:gd name="T8" fmla="*/ 0 w 127"/>
                <a:gd name="T9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0" y="40"/>
                  </a:moveTo>
                  <a:lnTo>
                    <a:pt x="80" y="135"/>
                  </a:lnTo>
                  <a:lnTo>
                    <a:pt x="127" y="95"/>
                  </a:lnTo>
                  <a:lnTo>
                    <a:pt x="4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E3453A-AB55-4986-A859-3235D4C7A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6876" y="4930775"/>
              <a:ext cx="30163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1EEBB7E1-6A90-4A47-824A-F6BDD1EA3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4839" y="4924425"/>
              <a:ext cx="196850" cy="222250"/>
            </a:xfrm>
            <a:custGeom>
              <a:avLst/>
              <a:gdLst>
                <a:gd name="T0" fmla="*/ 351 w 405"/>
                <a:gd name="T1" fmla="*/ 324 h 455"/>
                <a:gd name="T2" fmla="*/ 307 w 405"/>
                <a:gd name="T3" fmla="*/ 275 h 455"/>
                <a:gd name="T4" fmla="*/ 248 w 405"/>
                <a:gd name="T5" fmla="*/ 142 h 455"/>
                <a:gd name="T6" fmla="*/ 263 w 405"/>
                <a:gd name="T7" fmla="*/ 62 h 455"/>
                <a:gd name="T8" fmla="*/ 201 w 405"/>
                <a:gd name="T9" fmla="*/ 0 h 455"/>
                <a:gd name="T10" fmla="*/ 138 w 405"/>
                <a:gd name="T11" fmla="*/ 62 h 455"/>
                <a:gd name="T12" fmla="*/ 153 w 405"/>
                <a:gd name="T13" fmla="*/ 142 h 455"/>
                <a:gd name="T14" fmla="*/ 95 w 405"/>
                <a:gd name="T15" fmla="*/ 275 h 455"/>
                <a:gd name="T16" fmla="*/ 51 w 405"/>
                <a:gd name="T17" fmla="*/ 324 h 455"/>
                <a:gd name="T18" fmla="*/ 0 w 405"/>
                <a:gd name="T19" fmla="*/ 397 h 455"/>
                <a:gd name="T20" fmla="*/ 62 w 405"/>
                <a:gd name="T21" fmla="*/ 455 h 455"/>
                <a:gd name="T22" fmla="*/ 127 w 405"/>
                <a:gd name="T23" fmla="*/ 393 h 455"/>
                <a:gd name="T24" fmla="*/ 111 w 405"/>
                <a:gd name="T25" fmla="*/ 295 h 455"/>
                <a:gd name="T26" fmla="*/ 202 w 405"/>
                <a:gd name="T27" fmla="*/ 282 h 455"/>
                <a:gd name="T28" fmla="*/ 293 w 405"/>
                <a:gd name="T29" fmla="*/ 295 h 455"/>
                <a:gd name="T30" fmla="*/ 277 w 405"/>
                <a:gd name="T31" fmla="*/ 393 h 455"/>
                <a:gd name="T32" fmla="*/ 342 w 405"/>
                <a:gd name="T33" fmla="*/ 455 h 455"/>
                <a:gd name="T34" fmla="*/ 405 w 405"/>
                <a:gd name="T35" fmla="*/ 397 h 455"/>
                <a:gd name="T36" fmla="*/ 351 w 405"/>
                <a:gd name="T37" fmla="*/ 324 h 455"/>
                <a:gd name="T38" fmla="*/ 120 w 405"/>
                <a:gd name="T39" fmla="*/ 267 h 455"/>
                <a:gd name="T40" fmla="*/ 162 w 405"/>
                <a:gd name="T41" fmla="*/ 153 h 455"/>
                <a:gd name="T42" fmla="*/ 201 w 405"/>
                <a:gd name="T43" fmla="*/ 125 h 455"/>
                <a:gd name="T44" fmla="*/ 240 w 405"/>
                <a:gd name="T45" fmla="*/ 153 h 455"/>
                <a:gd name="T46" fmla="*/ 282 w 405"/>
                <a:gd name="T47" fmla="*/ 267 h 455"/>
                <a:gd name="T48" fmla="*/ 120 w 405"/>
                <a:gd name="T49" fmla="*/ 26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5" h="455">
                  <a:moveTo>
                    <a:pt x="351" y="324"/>
                  </a:moveTo>
                  <a:cubicBezTo>
                    <a:pt x="336" y="315"/>
                    <a:pt x="320" y="307"/>
                    <a:pt x="307" y="275"/>
                  </a:cubicBezTo>
                  <a:lnTo>
                    <a:pt x="248" y="142"/>
                  </a:lnTo>
                  <a:cubicBezTo>
                    <a:pt x="233" y="108"/>
                    <a:pt x="263" y="103"/>
                    <a:pt x="263" y="62"/>
                  </a:cubicBezTo>
                  <a:cubicBezTo>
                    <a:pt x="263" y="25"/>
                    <a:pt x="238" y="0"/>
                    <a:pt x="201" y="0"/>
                  </a:cubicBezTo>
                  <a:cubicBezTo>
                    <a:pt x="163" y="0"/>
                    <a:pt x="138" y="25"/>
                    <a:pt x="138" y="62"/>
                  </a:cubicBezTo>
                  <a:cubicBezTo>
                    <a:pt x="138" y="102"/>
                    <a:pt x="168" y="108"/>
                    <a:pt x="153" y="142"/>
                  </a:cubicBezTo>
                  <a:lnTo>
                    <a:pt x="95" y="275"/>
                  </a:lnTo>
                  <a:cubicBezTo>
                    <a:pt x="81" y="307"/>
                    <a:pt x="66" y="315"/>
                    <a:pt x="51" y="324"/>
                  </a:cubicBezTo>
                  <a:cubicBezTo>
                    <a:pt x="22" y="340"/>
                    <a:pt x="0" y="359"/>
                    <a:pt x="0" y="397"/>
                  </a:cubicBezTo>
                  <a:cubicBezTo>
                    <a:pt x="0" y="430"/>
                    <a:pt x="23" y="455"/>
                    <a:pt x="62" y="455"/>
                  </a:cubicBezTo>
                  <a:cubicBezTo>
                    <a:pt x="106" y="455"/>
                    <a:pt x="127" y="429"/>
                    <a:pt x="127" y="393"/>
                  </a:cubicBezTo>
                  <a:cubicBezTo>
                    <a:pt x="127" y="344"/>
                    <a:pt x="98" y="330"/>
                    <a:pt x="111" y="295"/>
                  </a:cubicBezTo>
                  <a:cubicBezTo>
                    <a:pt x="128" y="285"/>
                    <a:pt x="150" y="282"/>
                    <a:pt x="202" y="282"/>
                  </a:cubicBezTo>
                  <a:cubicBezTo>
                    <a:pt x="252" y="282"/>
                    <a:pt x="276" y="285"/>
                    <a:pt x="293" y="295"/>
                  </a:cubicBezTo>
                  <a:cubicBezTo>
                    <a:pt x="306" y="330"/>
                    <a:pt x="277" y="344"/>
                    <a:pt x="277" y="393"/>
                  </a:cubicBezTo>
                  <a:cubicBezTo>
                    <a:pt x="277" y="429"/>
                    <a:pt x="297" y="455"/>
                    <a:pt x="342" y="455"/>
                  </a:cubicBezTo>
                  <a:cubicBezTo>
                    <a:pt x="381" y="455"/>
                    <a:pt x="405" y="429"/>
                    <a:pt x="405" y="397"/>
                  </a:cubicBezTo>
                  <a:cubicBezTo>
                    <a:pt x="403" y="359"/>
                    <a:pt x="380" y="340"/>
                    <a:pt x="351" y="324"/>
                  </a:cubicBezTo>
                  <a:close/>
                  <a:moveTo>
                    <a:pt x="120" y="267"/>
                  </a:moveTo>
                  <a:lnTo>
                    <a:pt x="162" y="153"/>
                  </a:lnTo>
                  <a:cubicBezTo>
                    <a:pt x="172" y="127"/>
                    <a:pt x="183" y="125"/>
                    <a:pt x="201" y="125"/>
                  </a:cubicBezTo>
                  <a:cubicBezTo>
                    <a:pt x="218" y="125"/>
                    <a:pt x="230" y="127"/>
                    <a:pt x="240" y="153"/>
                  </a:cubicBezTo>
                  <a:lnTo>
                    <a:pt x="282" y="267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DA8BEE-BEF9-4B47-9DF6-7D6C72787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5626" y="4930775"/>
              <a:ext cx="31750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A9F8B8AB-A511-4E87-8EA5-5E391A557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229225"/>
              <a:ext cx="41275" cy="63500"/>
            </a:xfrm>
            <a:custGeom>
              <a:avLst/>
              <a:gdLst>
                <a:gd name="T0" fmla="*/ 0 w 87"/>
                <a:gd name="T1" fmla="*/ 133 h 133"/>
                <a:gd name="T2" fmla="*/ 0 w 87"/>
                <a:gd name="T3" fmla="*/ 0 h 133"/>
                <a:gd name="T4" fmla="*/ 87 w 87"/>
                <a:gd name="T5" fmla="*/ 0 h 133"/>
                <a:gd name="T6" fmla="*/ 87 w 87"/>
                <a:gd name="T7" fmla="*/ 25 h 133"/>
                <a:gd name="T8" fmla="*/ 33 w 87"/>
                <a:gd name="T9" fmla="*/ 25 h 133"/>
                <a:gd name="T10" fmla="*/ 33 w 87"/>
                <a:gd name="T11" fmla="*/ 53 h 133"/>
                <a:gd name="T12" fmla="*/ 75 w 87"/>
                <a:gd name="T13" fmla="*/ 53 h 133"/>
                <a:gd name="T14" fmla="*/ 75 w 87"/>
                <a:gd name="T15" fmla="*/ 78 h 133"/>
                <a:gd name="T16" fmla="*/ 33 w 87"/>
                <a:gd name="T17" fmla="*/ 78 h 133"/>
                <a:gd name="T18" fmla="*/ 33 w 87"/>
                <a:gd name="T19" fmla="*/ 133 h 133"/>
                <a:gd name="T20" fmla="*/ 0 w 87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3">
                  <a:moveTo>
                    <a:pt x="0" y="133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73C0A09-C33D-435D-B5E9-9014FAEE1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4501" y="5227638"/>
              <a:ext cx="65088" cy="65088"/>
            </a:xfrm>
            <a:custGeom>
              <a:avLst/>
              <a:gdLst>
                <a:gd name="T0" fmla="*/ 99 w 134"/>
                <a:gd name="T1" fmla="*/ 135 h 135"/>
                <a:gd name="T2" fmla="*/ 91 w 134"/>
                <a:gd name="T3" fmla="*/ 113 h 135"/>
                <a:gd name="T4" fmla="*/ 43 w 134"/>
                <a:gd name="T5" fmla="*/ 113 h 135"/>
                <a:gd name="T6" fmla="*/ 35 w 134"/>
                <a:gd name="T7" fmla="*/ 135 h 135"/>
                <a:gd name="T8" fmla="*/ 0 w 134"/>
                <a:gd name="T9" fmla="*/ 135 h 135"/>
                <a:gd name="T10" fmla="*/ 46 w 134"/>
                <a:gd name="T11" fmla="*/ 0 h 135"/>
                <a:gd name="T12" fmla="*/ 86 w 134"/>
                <a:gd name="T13" fmla="*/ 0 h 135"/>
                <a:gd name="T14" fmla="*/ 134 w 134"/>
                <a:gd name="T15" fmla="*/ 135 h 135"/>
                <a:gd name="T16" fmla="*/ 99 w 134"/>
                <a:gd name="T17" fmla="*/ 135 h 135"/>
                <a:gd name="T18" fmla="*/ 51 w 134"/>
                <a:gd name="T19" fmla="*/ 88 h 135"/>
                <a:gd name="T20" fmla="*/ 83 w 134"/>
                <a:gd name="T21" fmla="*/ 88 h 135"/>
                <a:gd name="T22" fmla="*/ 66 w 134"/>
                <a:gd name="T23" fmla="*/ 40 h 135"/>
                <a:gd name="T24" fmla="*/ 51 w 13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5">
                  <a:moveTo>
                    <a:pt x="99" y="135"/>
                  </a:moveTo>
                  <a:lnTo>
                    <a:pt x="91" y="113"/>
                  </a:lnTo>
                  <a:lnTo>
                    <a:pt x="43" y="113"/>
                  </a:lnTo>
                  <a:lnTo>
                    <a:pt x="35" y="135"/>
                  </a:lnTo>
                  <a:lnTo>
                    <a:pt x="0" y="135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4" y="135"/>
                  </a:lnTo>
                  <a:lnTo>
                    <a:pt x="99" y="135"/>
                  </a:lnTo>
                  <a:close/>
                  <a:moveTo>
                    <a:pt x="51" y="88"/>
                  </a:moveTo>
                  <a:lnTo>
                    <a:pt x="83" y="88"/>
                  </a:lnTo>
                  <a:lnTo>
                    <a:pt x="66" y="40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48904CB4-4A2D-4CBF-A921-FEB74379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1" y="5227638"/>
              <a:ext cx="63500" cy="66675"/>
            </a:xfrm>
            <a:custGeom>
              <a:avLst/>
              <a:gdLst>
                <a:gd name="T0" fmla="*/ 20 w 132"/>
                <a:gd name="T1" fmla="*/ 118 h 138"/>
                <a:gd name="T2" fmla="*/ 0 w 132"/>
                <a:gd name="T3" fmla="*/ 69 h 138"/>
                <a:gd name="T4" fmla="*/ 20 w 132"/>
                <a:gd name="T5" fmla="*/ 20 h 138"/>
                <a:gd name="T6" fmla="*/ 68 w 132"/>
                <a:gd name="T7" fmla="*/ 0 h 138"/>
                <a:gd name="T8" fmla="*/ 108 w 132"/>
                <a:gd name="T9" fmla="*/ 13 h 138"/>
                <a:gd name="T10" fmla="*/ 132 w 132"/>
                <a:gd name="T11" fmla="*/ 45 h 138"/>
                <a:gd name="T12" fmla="*/ 93 w 132"/>
                <a:gd name="T13" fmla="*/ 45 h 138"/>
                <a:gd name="T14" fmla="*/ 68 w 132"/>
                <a:gd name="T15" fmla="*/ 30 h 138"/>
                <a:gd name="T16" fmla="*/ 42 w 132"/>
                <a:gd name="T17" fmla="*/ 40 h 138"/>
                <a:gd name="T18" fmla="*/ 32 w 132"/>
                <a:gd name="T19" fmla="*/ 69 h 138"/>
                <a:gd name="T20" fmla="*/ 42 w 132"/>
                <a:gd name="T21" fmla="*/ 98 h 138"/>
                <a:gd name="T22" fmla="*/ 68 w 132"/>
                <a:gd name="T23" fmla="*/ 108 h 138"/>
                <a:gd name="T24" fmla="*/ 93 w 132"/>
                <a:gd name="T25" fmla="*/ 93 h 138"/>
                <a:gd name="T26" fmla="*/ 132 w 132"/>
                <a:gd name="T27" fmla="*/ 93 h 138"/>
                <a:gd name="T28" fmla="*/ 108 w 132"/>
                <a:gd name="T29" fmla="*/ 125 h 138"/>
                <a:gd name="T30" fmla="*/ 68 w 132"/>
                <a:gd name="T31" fmla="*/ 138 h 138"/>
                <a:gd name="T32" fmla="*/ 20 w 132"/>
                <a:gd name="T33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8">
                  <a:moveTo>
                    <a:pt x="20" y="118"/>
                  </a:moveTo>
                  <a:cubicBezTo>
                    <a:pt x="6" y="105"/>
                    <a:pt x="0" y="88"/>
                    <a:pt x="0" y="69"/>
                  </a:cubicBezTo>
                  <a:cubicBezTo>
                    <a:pt x="0" y="50"/>
                    <a:pt x="6" y="33"/>
                    <a:pt x="20" y="20"/>
                  </a:cubicBezTo>
                  <a:cubicBezTo>
                    <a:pt x="33" y="8"/>
                    <a:pt x="50" y="0"/>
                    <a:pt x="68" y="0"/>
                  </a:cubicBezTo>
                  <a:cubicBezTo>
                    <a:pt x="83" y="0"/>
                    <a:pt x="97" y="4"/>
                    <a:pt x="108" y="13"/>
                  </a:cubicBezTo>
                  <a:cubicBezTo>
                    <a:pt x="120" y="20"/>
                    <a:pt x="128" y="32"/>
                    <a:pt x="132" y="45"/>
                  </a:cubicBezTo>
                  <a:lnTo>
                    <a:pt x="93" y="45"/>
                  </a:lnTo>
                  <a:cubicBezTo>
                    <a:pt x="88" y="35"/>
                    <a:pt x="80" y="30"/>
                    <a:pt x="68" y="30"/>
                  </a:cubicBezTo>
                  <a:cubicBezTo>
                    <a:pt x="57" y="30"/>
                    <a:pt x="48" y="34"/>
                    <a:pt x="42" y="40"/>
                  </a:cubicBezTo>
                  <a:cubicBezTo>
                    <a:pt x="36" y="48"/>
                    <a:pt x="32" y="57"/>
                    <a:pt x="32" y="69"/>
                  </a:cubicBezTo>
                  <a:cubicBezTo>
                    <a:pt x="32" y="80"/>
                    <a:pt x="36" y="90"/>
                    <a:pt x="42" y="98"/>
                  </a:cubicBezTo>
                  <a:cubicBezTo>
                    <a:pt x="48" y="105"/>
                    <a:pt x="57" y="108"/>
                    <a:pt x="68" y="108"/>
                  </a:cubicBezTo>
                  <a:cubicBezTo>
                    <a:pt x="80" y="108"/>
                    <a:pt x="88" y="103"/>
                    <a:pt x="93" y="93"/>
                  </a:cubicBezTo>
                  <a:lnTo>
                    <a:pt x="132" y="93"/>
                  </a:lnTo>
                  <a:cubicBezTo>
                    <a:pt x="127" y="107"/>
                    <a:pt x="120" y="118"/>
                    <a:pt x="108" y="125"/>
                  </a:cubicBezTo>
                  <a:cubicBezTo>
                    <a:pt x="97" y="133"/>
                    <a:pt x="83" y="138"/>
                    <a:pt x="68" y="138"/>
                  </a:cubicBezTo>
                  <a:cubicBezTo>
                    <a:pt x="48" y="137"/>
                    <a:pt x="32" y="130"/>
                    <a:pt x="20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440">
              <a:extLst>
                <a:ext uri="{FF2B5EF4-FFF2-40B4-BE49-F238E27FC236}">
                  <a16:creationId xmlns:a16="http://schemas.microsoft.com/office/drawing/2014/main" id="{46330DE1-9E07-4AB0-9466-A106BBFFF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7376" y="5229225"/>
              <a:ext cx="55563" cy="65088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6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5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2"/>
                    <a:pt x="104" y="111"/>
                  </a:cubicBezTo>
                  <a:cubicBezTo>
                    <a:pt x="99" y="120"/>
                    <a:pt x="91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5" y="121"/>
                  </a:cubicBezTo>
                  <a:cubicBezTo>
                    <a:pt x="6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41">
              <a:extLst>
                <a:ext uri="{FF2B5EF4-FFF2-40B4-BE49-F238E27FC236}">
                  <a16:creationId xmlns:a16="http://schemas.microsoft.com/office/drawing/2014/main" id="{58D394B9-0511-4765-A842-53D082C4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6" y="5229225"/>
              <a:ext cx="36513" cy="65088"/>
            </a:xfrm>
            <a:custGeom>
              <a:avLst/>
              <a:gdLst>
                <a:gd name="T0" fmla="*/ 0 w 74"/>
                <a:gd name="T1" fmla="*/ 0 h 135"/>
                <a:gd name="T2" fmla="*/ 33 w 74"/>
                <a:gd name="T3" fmla="*/ 0 h 135"/>
                <a:gd name="T4" fmla="*/ 33 w 74"/>
                <a:gd name="T5" fmla="*/ 110 h 135"/>
                <a:gd name="T6" fmla="*/ 74 w 74"/>
                <a:gd name="T7" fmla="*/ 110 h 135"/>
                <a:gd name="T8" fmla="*/ 74 w 74"/>
                <a:gd name="T9" fmla="*/ 135 h 135"/>
                <a:gd name="T10" fmla="*/ 0 w 74"/>
                <a:gd name="T11" fmla="*/ 135 h 135"/>
                <a:gd name="T12" fmla="*/ 0 w 7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35">
                  <a:moveTo>
                    <a:pt x="0" y="0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74" y="110"/>
                  </a:lnTo>
                  <a:lnTo>
                    <a:pt x="74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42">
              <a:extLst>
                <a:ext uri="{FF2B5EF4-FFF2-40B4-BE49-F238E27FC236}">
                  <a16:creationId xmlns:a16="http://schemas.microsoft.com/office/drawing/2014/main" id="{9D6FEBA5-5839-44D1-A60C-E34C9ABC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6914" y="5229225"/>
              <a:ext cx="52388" cy="63500"/>
            </a:xfrm>
            <a:custGeom>
              <a:avLst/>
              <a:gdLst>
                <a:gd name="T0" fmla="*/ 0 w 106"/>
                <a:gd name="T1" fmla="*/ 25 h 133"/>
                <a:gd name="T2" fmla="*/ 0 w 106"/>
                <a:gd name="T3" fmla="*/ 0 h 133"/>
                <a:gd name="T4" fmla="*/ 106 w 106"/>
                <a:gd name="T5" fmla="*/ 0 h 133"/>
                <a:gd name="T6" fmla="*/ 106 w 106"/>
                <a:gd name="T7" fmla="*/ 25 h 133"/>
                <a:gd name="T8" fmla="*/ 70 w 106"/>
                <a:gd name="T9" fmla="*/ 25 h 133"/>
                <a:gd name="T10" fmla="*/ 70 w 106"/>
                <a:gd name="T11" fmla="*/ 133 h 133"/>
                <a:gd name="T12" fmla="*/ 37 w 106"/>
                <a:gd name="T13" fmla="*/ 133 h 133"/>
                <a:gd name="T14" fmla="*/ 37 w 106"/>
                <a:gd name="T15" fmla="*/ 23 h 133"/>
                <a:gd name="T16" fmla="*/ 0 w 106"/>
                <a:gd name="T17" fmla="*/ 23 h 133"/>
                <a:gd name="T18" fmla="*/ 0 w 106"/>
                <a:gd name="T1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33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3"/>
                  </a:lnTo>
                  <a:lnTo>
                    <a:pt x="37" y="133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3">
              <a:extLst>
                <a:ext uri="{FF2B5EF4-FFF2-40B4-BE49-F238E27FC236}">
                  <a16:creationId xmlns:a16="http://schemas.microsoft.com/office/drawing/2014/main" id="{9B8F427B-7F69-4F38-AAF2-3E10425EA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5202238"/>
              <a:ext cx="39688" cy="90488"/>
            </a:xfrm>
            <a:custGeom>
              <a:avLst/>
              <a:gdLst>
                <a:gd name="T0" fmla="*/ 81 w 81"/>
                <a:gd name="T1" fmla="*/ 51 h 186"/>
                <a:gd name="T2" fmla="*/ 81 w 81"/>
                <a:gd name="T3" fmla="*/ 76 h 186"/>
                <a:gd name="T4" fmla="*/ 33 w 81"/>
                <a:gd name="T5" fmla="*/ 76 h 186"/>
                <a:gd name="T6" fmla="*/ 33 w 81"/>
                <a:gd name="T7" fmla="*/ 105 h 186"/>
                <a:gd name="T8" fmla="*/ 75 w 81"/>
                <a:gd name="T9" fmla="*/ 105 h 186"/>
                <a:gd name="T10" fmla="*/ 75 w 81"/>
                <a:gd name="T11" fmla="*/ 130 h 186"/>
                <a:gd name="T12" fmla="*/ 33 w 81"/>
                <a:gd name="T13" fmla="*/ 130 h 186"/>
                <a:gd name="T14" fmla="*/ 33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1 h 186"/>
                <a:gd name="T24" fmla="*/ 81 w 81"/>
                <a:gd name="T25" fmla="*/ 51 h 186"/>
                <a:gd name="T26" fmla="*/ 16 w 81"/>
                <a:gd name="T27" fmla="*/ 23 h 186"/>
                <a:gd name="T28" fmla="*/ 63 w 81"/>
                <a:gd name="T29" fmla="*/ 0 h 186"/>
                <a:gd name="T30" fmla="*/ 63 w 81"/>
                <a:gd name="T31" fmla="*/ 25 h 186"/>
                <a:gd name="T32" fmla="*/ 16 w 81"/>
                <a:gd name="T33" fmla="*/ 44 h 186"/>
                <a:gd name="T34" fmla="*/ 16 w 81"/>
                <a:gd name="T35" fmla="*/ 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1"/>
                  </a:moveTo>
                  <a:lnTo>
                    <a:pt x="81" y="76"/>
                  </a:lnTo>
                  <a:lnTo>
                    <a:pt x="33" y="76"/>
                  </a:lnTo>
                  <a:lnTo>
                    <a:pt x="33" y="105"/>
                  </a:lnTo>
                  <a:lnTo>
                    <a:pt x="75" y="105"/>
                  </a:lnTo>
                  <a:lnTo>
                    <a:pt x="75" y="130"/>
                  </a:lnTo>
                  <a:lnTo>
                    <a:pt x="33" y="130"/>
                  </a:lnTo>
                  <a:lnTo>
                    <a:pt x="33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1"/>
                  </a:lnTo>
                  <a:lnTo>
                    <a:pt x="81" y="51"/>
                  </a:lnTo>
                  <a:close/>
                  <a:moveTo>
                    <a:pt x="16" y="23"/>
                  </a:moveTo>
                  <a:lnTo>
                    <a:pt x="63" y="0"/>
                  </a:lnTo>
                  <a:lnTo>
                    <a:pt x="63" y="25"/>
                  </a:lnTo>
                  <a:lnTo>
                    <a:pt x="16" y="44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44">
              <a:extLst>
                <a:ext uri="{FF2B5EF4-FFF2-40B4-BE49-F238E27FC236}">
                  <a16:creationId xmlns:a16="http://schemas.microsoft.com/office/drawing/2014/main" id="{643B6B79-6B5C-4ADA-B70D-C1C7303C5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6876" y="5332413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8" y="0"/>
                    <a:pt x="86" y="6"/>
                    <a:pt x="100" y="19"/>
                  </a:cubicBezTo>
                  <a:cubicBezTo>
                    <a:pt x="113" y="31"/>
                    <a:pt x="120" y="48"/>
                    <a:pt x="120" y="68"/>
                  </a:cubicBezTo>
                  <a:cubicBezTo>
                    <a:pt x="120" y="88"/>
                    <a:pt x="113" y="104"/>
                    <a:pt x="100" y="116"/>
                  </a:cubicBezTo>
                  <a:cubicBezTo>
                    <a:pt x="86" y="129"/>
                    <a:pt x="68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3" y="90"/>
                    <a:pt x="87" y="80"/>
                    <a:pt x="87" y="66"/>
                  </a:cubicBezTo>
                  <a:cubicBezTo>
                    <a:pt x="87" y="54"/>
                    <a:pt x="83" y="44"/>
                    <a:pt x="76" y="35"/>
                  </a:cubicBezTo>
                  <a:cubicBezTo>
                    <a:pt x="68" y="28"/>
                    <a:pt x="58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45">
              <a:extLst>
                <a:ext uri="{FF2B5EF4-FFF2-40B4-BE49-F238E27FC236}">
                  <a16:creationId xmlns:a16="http://schemas.microsoft.com/office/drawing/2014/main" id="{3D5A1068-FA15-416B-8DF4-B461C5CDF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5139" y="5332413"/>
              <a:ext cx="39688" cy="65088"/>
            </a:xfrm>
            <a:custGeom>
              <a:avLst/>
              <a:gdLst>
                <a:gd name="T0" fmla="*/ 81 w 81"/>
                <a:gd name="T1" fmla="*/ 0 h 134"/>
                <a:gd name="T2" fmla="*/ 81 w 81"/>
                <a:gd name="T3" fmla="*/ 25 h 134"/>
                <a:gd name="T4" fmla="*/ 32 w 81"/>
                <a:gd name="T5" fmla="*/ 25 h 134"/>
                <a:gd name="T6" fmla="*/ 32 w 81"/>
                <a:gd name="T7" fmla="*/ 54 h 134"/>
                <a:gd name="T8" fmla="*/ 75 w 81"/>
                <a:gd name="T9" fmla="*/ 54 h 134"/>
                <a:gd name="T10" fmla="*/ 75 w 81"/>
                <a:gd name="T11" fmla="*/ 79 h 134"/>
                <a:gd name="T12" fmla="*/ 32 w 81"/>
                <a:gd name="T13" fmla="*/ 79 h 134"/>
                <a:gd name="T14" fmla="*/ 32 w 81"/>
                <a:gd name="T15" fmla="*/ 109 h 134"/>
                <a:gd name="T16" fmla="*/ 81 w 81"/>
                <a:gd name="T17" fmla="*/ 109 h 134"/>
                <a:gd name="T18" fmla="*/ 81 w 81"/>
                <a:gd name="T19" fmla="*/ 134 h 134"/>
                <a:gd name="T20" fmla="*/ 0 w 81"/>
                <a:gd name="T21" fmla="*/ 134 h 134"/>
                <a:gd name="T22" fmla="*/ 0 w 81"/>
                <a:gd name="T23" fmla="*/ 0 h 134"/>
                <a:gd name="T24" fmla="*/ 81 w 81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4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09"/>
                  </a:lnTo>
                  <a:lnTo>
                    <a:pt x="81" y="109"/>
                  </a:lnTo>
                  <a:lnTo>
                    <a:pt x="8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46">
              <a:extLst>
                <a:ext uri="{FF2B5EF4-FFF2-40B4-BE49-F238E27FC236}">
                  <a16:creationId xmlns:a16="http://schemas.microsoft.com/office/drawing/2014/main" id="{3B57C22B-02EA-48A7-B931-FAC8561FD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66101" y="5330825"/>
              <a:ext cx="47625" cy="68263"/>
            </a:xfrm>
            <a:custGeom>
              <a:avLst/>
              <a:gdLst>
                <a:gd name="T0" fmla="*/ 47 w 100"/>
                <a:gd name="T1" fmla="*/ 26 h 138"/>
                <a:gd name="T2" fmla="*/ 37 w 100"/>
                <a:gd name="T3" fmla="*/ 30 h 138"/>
                <a:gd name="T4" fmla="*/ 33 w 100"/>
                <a:gd name="T5" fmla="*/ 38 h 138"/>
                <a:gd name="T6" fmla="*/ 37 w 100"/>
                <a:gd name="T7" fmla="*/ 48 h 138"/>
                <a:gd name="T8" fmla="*/ 47 w 100"/>
                <a:gd name="T9" fmla="*/ 55 h 138"/>
                <a:gd name="T10" fmla="*/ 60 w 100"/>
                <a:gd name="T11" fmla="*/ 58 h 138"/>
                <a:gd name="T12" fmla="*/ 73 w 100"/>
                <a:gd name="T13" fmla="*/ 63 h 138"/>
                <a:gd name="T14" fmla="*/ 86 w 100"/>
                <a:gd name="T15" fmla="*/ 70 h 138"/>
                <a:gd name="T16" fmla="*/ 96 w 100"/>
                <a:gd name="T17" fmla="*/ 81 h 138"/>
                <a:gd name="T18" fmla="*/ 100 w 100"/>
                <a:gd name="T19" fmla="*/ 97 h 138"/>
                <a:gd name="T20" fmla="*/ 86 w 100"/>
                <a:gd name="T21" fmla="*/ 126 h 138"/>
                <a:gd name="T22" fmla="*/ 50 w 100"/>
                <a:gd name="T23" fmla="*/ 138 h 138"/>
                <a:gd name="T24" fmla="*/ 13 w 100"/>
                <a:gd name="T25" fmla="*/ 127 h 138"/>
                <a:gd name="T26" fmla="*/ 0 w 100"/>
                <a:gd name="T27" fmla="*/ 96 h 138"/>
                <a:gd name="T28" fmla="*/ 35 w 100"/>
                <a:gd name="T29" fmla="*/ 96 h 138"/>
                <a:gd name="T30" fmla="*/ 51 w 100"/>
                <a:gd name="T31" fmla="*/ 112 h 138"/>
                <a:gd name="T32" fmla="*/ 62 w 100"/>
                <a:gd name="T33" fmla="*/ 108 h 138"/>
                <a:gd name="T34" fmla="*/ 66 w 100"/>
                <a:gd name="T35" fmla="*/ 98 h 138"/>
                <a:gd name="T36" fmla="*/ 62 w 100"/>
                <a:gd name="T37" fmla="*/ 90 h 138"/>
                <a:gd name="T38" fmla="*/ 52 w 100"/>
                <a:gd name="T39" fmla="*/ 83 h 138"/>
                <a:gd name="T40" fmla="*/ 40 w 100"/>
                <a:gd name="T41" fmla="*/ 80 h 138"/>
                <a:gd name="T42" fmla="*/ 26 w 100"/>
                <a:gd name="T43" fmla="*/ 75 h 138"/>
                <a:gd name="T44" fmla="*/ 13 w 100"/>
                <a:gd name="T45" fmla="*/ 68 h 138"/>
                <a:gd name="T46" fmla="*/ 3 w 100"/>
                <a:gd name="T47" fmla="*/ 57 h 138"/>
                <a:gd name="T48" fmla="*/ 0 w 100"/>
                <a:gd name="T49" fmla="*/ 41 h 138"/>
                <a:gd name="T50" fmla="*/ 13 w 100"/>
                <a:gd name="T51" fmla="*/ 11 h 138"/>
                <a:gd name="T52" fmla="*/ 48 w 100"/>
                <a:gd name="T53" fmla="*/ 0 h 138"/>
                <a:gd name="T54" fmla="*/ 83 w 100"/>
                <a:gd name="T55" fmla="*/ 10 h 138"/>
                <a:gd name="T56" fmla="*/ 97 w 100"/>
                <a:gd name="T57" fmla="*/ 41 h 138"/>
                <a:gd name="T58" fmla="*/ 62 w 100"/>
                <a:gd name="T59" fmla="*/ 41 h 138"/>
                <a:gd name="T60" fmla="*/ 57 w 100"/>
                <a:gd name="T61" fmla="*/ 30 h 138"/>
                <a:gd name="T62" fmla="*/ 47 w 100"/>
                <a:gd name="T63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8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8"/>
                  </a:cubicBezTo>
                  <a:cubicBezTo>
                    <a:pt x="33" y="42"/>
                    <a:pt x="35" y="46"/>
                    <a:pt x="37" y="48"/>
                  </a:cubicBezTo>
                  <a:cubicBezTo>
                    <a:pt x="40" y="51"/>
                    <a:pt x="42" y="53"/>
                    <a:pt x="47" y="55"/>
                  </a:cubicBezTo>
                  <a:cubicBezTo>
                    <a:pt x="51" y="56"/>
                    <a:pt x="56" y="57"/>
                    <a:pt x="60" y="58"/>
                  </a:cubicBezTo>
                  <a:cubicBezTo>
                    <a:pt x="65" y="60"/>
                    <a:pt x="70" y="61"/>
                    <a:pt x="73" y="63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8"/>
                    <a:pt x="95" y="118"/>
                    <a:pt x="86" y="126"/>
                  </a:cubicBezTo>
                  <a:cubicBezTo>
                    <a:pt x="77" y="133"/>
                    <a:pt x="65" y="138"/>
                    <a:pt x="50" y="138"/>
                  </a:cubicBezTo>
                  <a:cubicBezTo>
                    <a:pt x="35" y="138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8"/>
                  </a:cubicBezTo>
                  <a:cubicBezTo>
                    <a:pt x="65" y="106"/>
                    <a:pt x="66" y="103"/>
                    <a:pt x="66" y="98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3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8"/>
                    <a:pt x="30" y="77"/>
                    <a:pt x="26" y="75"/>
                  </a:cubicBezTo>
                  <a:cubicBezTo>
                    <a:pt x="21" y="73"/>
                    <a:pt x="17" y="71"/>
                    <a:pt x="13" y="68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8"/>
                    <a:pt x="5" y="18"/>
                    <a:pt x="13" y="11"/>
                  </a:cubicBezTo>
                  <a:cubicBezTo>
                    <a:pt x="22" y="3"/>
                    <a:pt x="35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ubicBezTo>
                    <a:pt x="92" y="16"/>
                    <a:pt x="97" y="26"/>
                    <a:pt x="97" y="41"/>
                  </a:cubicBezTo>
                  <a:lnTo>
                    <a:pt x="62" y="41"/>
                  </a:lnTo>
                  <a:cubicBezTo>
                    <a:pt x="62" y="36"/>
                    <a:pt x="60" y="32"/>
                    <a:pt x="57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447">
              <a:extLst>
                <a:ext uri="{FF2B5EF4-FFF2-40B4-BE49-F238E27FC236}">
                  <a16:creationId xmlns:a16="http://schemas.microsoft.com/office/drawing/2014/main" id="{EB663609-D0DD-4CBC-8CD2-94966576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0076" y="533241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3 w 133"/>
                <a:gd name="T21" fmla="*/ 86 h 134"/>
                <a:gd name="T22" fmla="*/ 66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3" y="86"/>
                  </a:lnTo>
                  <a:lnTo>
                    <a:pt x="66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448">
              <a:extLst>
                <a:ext uri="{FF2B5EF4-FFF2-40B4-BE49-F238E27FC236}">
                  <a16:creationId xmlns:a16="http://schemas.microsoft.com/office/drawing/2014/main" id="{309501F3-959C-4005-A819-D56A59E11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3101" y="5332413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449">
              <a:extLst>
                <a:ext uri="{FF2B5EF4-FFF2-40B4-BE49-F238E27FC236}">
                  <a16:creationId xmlns:a16="http://schemas.microsoft.com/office/drawing/2014/main" id="{A826EECE-0830-4B54-97F8-DA01A2746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1364" y="5332413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450">
              <a:extLst>
                <a:ext uri="{FF2B5EF4-FFF2-40B4-BE49-F238E27FC236}">
                  <a16:creationId xmlns:a16="http://schemas.microsoft.com/office/drawing/2014/main" id="{43920720-58D2-4AC7-9035-368BFB189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21689" y="5307013"/>
              <a:ext cx="39688" cy="90488"/>
            </a:xfrm>
            <a:custGeom>
              <a:avLst/>
              <a:gdLst>
                <a:gd name="T0" fmla="*/ 81 w 81"/>
                <a:gd name="T1" fmla="*/ 52 h 186"/>
                <a:gd name="T2" fmla="*/ 81 w 81"/>
                <a:gd name="T3" fmla="*/ 77 h 186"/>
                <a:gd name="T4" fmla="*/ 32 w 81"/>
                <a:gd name="T5" fmla="*/ 77 h 186"/>
                <a:gd name="T6" fmla="*/ 32 w 81"/>
                <a:gd name="T7" fmla="*/ 106 h 186"/>
                <a:gd name="T8" fmla="*/ 75 w 81"/>
                <a:gd name="T9" fmla="*/ 106 h 186"/>
                <a:gd name="T10" fmla="*/ 75 w 81"/>
                <a:gd name="T11" fmla="*/ 131 h 186"/>
                <a:gd name="T12" fmla="*/ 32 w 81"/>
                <a:gd name="T13" fmla="*/ 131 h 186"/>
                <a:gd name="T14" fmla="*/ 32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2 h 186"/>
                <a:gd name="T24" fmla="*/ 81 w 81"/>
                <a:gd name="T25" fmla="*/ 52 h 186"/>
                <a:gd name="T26" fmla="*/ 16 w 81"/>
                <a:gd name="T27" fmla="*/ 22 h 186"/>
                <a:gd name="T28" fmla="*/ 62 w 81"/>
                <a:gd name="T29" fmla="*/ 0 h 186"/>
                <a:gd name="T30" fmla="*/ 62 w 81"/>
                <a:gd name="T31" fmla="*/ 25 h 186"/>
                <a:gd name="T32" fmla="*/ 16 w 81"/>
                <a:gd name="T33" fmla="*/ 43 h 186"/>
                <a:gd name="T34" fmla="*/ 16 w 81"/>
                <a:gd name="T35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2"/>
                  </a:moveTo>
                  <a:lnTo>
                    <a:pt x="81" y="77"/>
                  </a:lnTo>
                  <a:lnTo>
                    <a:pt x="32" y="77"/>
                  </a:lnTo>
                  <a:lnTo>
                    <a:pt x="32" y="106"/>
                  </a:lnTo>
                  <a:lnTo>
                    <a:pt x="75" y="106"/>
                  </a:lnTo>
                  <a:lnTo>
                    <a:pt x="75" y="131"/>
                  </a:lnTo>
                  <a:lnTo>
                    <a:pt x="32" y="131"/>
                  </a:lnTo>
                  <a:lnTo>
                    <a:pt x="32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2"/>
                  </a:lnTo>
                  <a:lnTo>
                    <a:pt x="81" y="52"/>
                  </a:lnTo>
                  <a:close/>
                  <a:moveTo>
                    <a:pt x="16" y="22"/>
                  </a:moveTo>
                  <a:lnTo>
                    <a:pt x="62" y="0"/>
                  </a:lnTo>
                  <a:lnTo>
                    <a:pt x="62" y="25"/>
                  </a:lnTo>
                  <a:lnTo>
                    <a:pt x="16" y="43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451">
              <a:extLst>
                <a:ext uri="{FF2B5EF4-FFF2-40B4-BE49-F238E27FC236}">
                  <a16:creationId xmlns:a16="http://schemas.microsoft.com/office/drawing/2014/main" id="{210659A8-77D7-4358-A94E-3D24F791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449888"/>
              <a:ext cx="30163" cy="41275"/>
            </a:xfrm>
            <a:custGeom>
              <a:avLst/>
              <a:gdLst>
                <a:gd name="T0" fmla="*/ 52 w 62"/>
                <a:gd name="T1" fmla="*/ 54 h 84"/>
                <a:gd name="T2" fmla="*/ 47 w 62"/>
                <a:gd name="T3" fmla="*/ 69 h 84"/>
                <a:gd name="T4" fmla="*/ 32 w 62"/>
                <a:gd name="T5" fmla="*/ 74 h 84"/>
                <a:gd name="T6" fmla="*/ 17 w 62"/>
                <a:gd name="T7" fmla="*/ 69 h 84"/>
                <a:gd name="T8" fmla="*/ 12 w 62"/>
                <a:gd name="T9" fmla="*/ 54 h 84"/>
                <a:gd name="T10" fmla="*/ 12 w 62"/>
                <a:gd name="T11" fmla="*/ 0 h 84"/>
                <a:gd name="T12" fmla="*/ 0 w 62"/>
                <a:gd name="T13" fmla="*/ 0 h 84"/>
                <a:gd name="T14" fmla="*/ 0 w 62"/>
                <a:gd name="T15" fmla="*/ 54 h 84"/>
                <a:gd name="T16" fmla="*/ 8 w 62"/>
                <a:gd name="T17" fmla="*/ 77 h 84"/>
                <a:gd name="T18" fmla="*/ 31 w 62"/>
                <a:gd name="T19" fmla="*/ 84 h 84"/>
                <a:gd name="T20" fmla="*/ 53 w 62"/>
                <a:gd name="T21" fmla="*/ 77 h 84"/>
                <a:gd name="T22" fmla="*/ 62 w 62"/>
                <a:gd name="T23" fmla="*/ 54 h 84"/>
                <a:gd name="T24" fmla="*/ 62 w 62"/>
                <a:gd name="T25" fmla="*/ 0 h 84"/>
                <a:gd name="T26" fmla="*/ 52 w 62"/>
                <a:gd name="T27" fmla="*/ 0 h 84"/>
                <a:gd name="T28" fmla="*/ 52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52" y="54"/>
                  </a:moveTo>
                  <a:cubicBezTo>
                    <a:pt x="52" y="60"/>
                    <a:pt x="51" y="67"/>
                    <a:pt x="47" y="69"/>
                  </a:cubicBezTo>
                  <a:cubicBezTo>
                    <a:pt x="43" y="73"/>
                    <a:pt x="38" y="74"/>
                    <a:pt x="32" y="74"/>
                  </a:cubicBezTo>
                  <a:cubicBezTo>
                    <a:pt x="26" y="74"/>
                    <a:pt x="21" y="73"/>
                    <a:pt x="17" y="69"/>
                  </a:cubicBezTo>
                  <a:cubicBezTo>
                    <a:pt x="13" y="65"/>
                    <a:pt x="12" y="60"/>
                    <a:pt x="12" y="54"/>
                  </a:cubicBezTo>
                  <a:lnTo>
                    <a:pt x="12" y="0"/>
                  </a:lnTo>
                  <a:lnTo>
                    <a:pt x="0" y="0"/>
                  </a:lnTo>
                  <a:lnTo>
                    <a:pt x="0" y="54"/>
                  </a:lnTo>
                  <a:cubicBezTo>
                    <a:pt x="0" y="64"/>
                    <a:pt x="2" y="72"/>
                    <a:pt x="8" y="77"/>
                  </a:cubicBezTo>
                  <a:cubicBezTo>
                    <a:pt x="15" y="82"/>
                    <a:pt x="22" y="84"/>
                    <a:pt x="31" y="84"/>
                  </a:cubicBezTo>
                  <a:cubicBezTo>
                    <a:pt x="40" y="84"/>
                    <a:pt x="47" y="82"/>
                    <a:pt x="53" y="77"/>
                  </a:cubicBezTo>
                  <a:cubicBezTo>
                    <a:pt x="60" y="72"/>
                    <a:pt x="62" y="64"/>
                    <a:pt x="62" y="54"/>
                  </a:cubicBezTo>
                  <a:lnTo>
                    <a:pt x="62" y="0"/>
                  </a:lnTo>
                  <a:lnTo>
                    <a:pt x="52" y="0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452">
              <a:extLst>
                <a:ext uri="{FF2B5EF4-FFF2-40B4-BE49-F238E27FC236}">
                  <a16:creationId xmlns:a16="http://schemas.microsoft.com/office/drawing/2014/main" id="{A01634DC-9360-4CA3-AB55-AD6D268EF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6564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8B1406-A05F-4408-83DD-95CC74236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426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454">
              <a:extLst>
                <a:ext uri="{FF2B5EF4-FFF2-40B4-BE49-F238E27FC236}">
                  <a16:creationId xmlns:a16="http://schemas.microsoft.com/office/drawing/2014/main" id="{725F1A7F-923A-47F2-92C5-E07A14C78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2126" y="5449888"/>
              <a:ext cx="36513" cy="41275"/>
            </a:xfrm>
            <a:custGeom>
              <a:avLst/>
              <a:gdLst>
                <a:gd name="T0" fmla="*/ 42 w 75"/>
                <a:gd name="T1" fmla="*/ 83 h 83"/>
                <a:gd name="T2" fmla="*/ 75 w 75"/>
                <a:gd name="T3" fmla="*/ 0 h 83"/>
                <a:gd name="T4" fmla="*/ 64 w 75"/>
                <a:gd name="T5" fmla="*/ 0 h 83"/>
                <a:gd name="T6" fmla="*/ 37 w 75"/>
                <a:gd name="T7" fmla="*/ 72 h 83"/>
                <a:gd name="T8" fmla="*/ 11 w 75"/>
                <a:gd name="T9" fmla="*/ 0 h 83"/>
                <a:gd name="T10" fmla="*/ 0 w 75"/>
                <a:gd name="T11" fmla="*/ 0 h 83"/>
                <a:gd name="T12" fmla="*/ 31 w 75"/>
                <a:gd name="T13" fmla="*/ 83 h 83"/>
                <a:gd name="T14" fmla="*/ 4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42" y="83"/>
                  </a:moveTo>
                  <a:lnTo>
                    <a:pt x="75" y="0"/>
                  </a:lnTo>
                  <a:lnTo>
                    <a:pt x="64" y="0"/>
                  </a:lnTo>
                  <a:lnTo>
                    <a:pt x="37" y="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1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455">
              <a:extLst>
                <a:ext uri="{FF2B5EF4-FFF2-40B4-BE49-F238E27FC236}">
                  <a16:creationId xmlns:a16="http://schemas.microsoft.com/office/drawing/2014/main" id="{136A68C1-F260-4E18-A4DB-26B520EA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989" y="5449888"/>
              <a:ext cx="22225" cy="41275"/>
            </a:xfrm>
            <a:custGeom>
              <a:avLst/>
              <a:gdLst>
                <a:gd name="T0" fmla="*/ 11 w 43"/>
                <a:gd name="T1" fmla="*/ 45 h 83"/>
                <a:gd name="T2" fmla="*/ 40 w 43"/>
                <a:gd name="T3" fmla="*/ 45 h 83"/>
                <a:gd name="T4" fmla="*/ 40 w 43"/>
                <a:gd name="T5" fmla="*/ 38 h 83"/>
                <a:gd name="T6" fmla="*/ 11 w 43"/>
                <a:gd name="T7" fmla="*/ 38 h 83"/>
                <a:gd name="T8" fmla="*/ 11 w 43"/>
                <a:gd name="T9" fmla="*/ 9 h 83"/>
                <a:gd name="T10" fmla="*/ 43 w 43"/>
                <a:gd name="T11" fmla="*/ 9 h 83"/>
                <a:gd name="T12" fmla="*/ 43 w 43"/>
                <a:gd name="T13" fmla="*/ 0 h 83"/>
                <a:gd name="T14" fmla="*/ 0 w 43"/>
                <a:gd name="T15" fmla="*/ 0 h 83"/>
                <a:gd name="T16" fmla="*/ 0 w 43"/>
                <a:gd name="T17" fmla="*/ 83 h 83"/>
                <a:gd name="T18" fmla="*/ 43 w 43"/>
                <a:gd name="T19" fmla="*/ 83 h 83"/>
                <a:gd name="T20" fmla="*/ 43 w 43"/>
                <a:gd name="T21" fmla="*/ 74 h 83"/>
                <a:gd name="T22" fmla="*/ 11 w 43"/>
                <a:gd name="T23" fmla="*/ 74 h 83"/>
                <a:gd name="T24" fmla="*/ 11 w 43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456">
              <a:extLst>
                <a:ext uri="{FF2B5EF4-FFF2-40B4-BE49-F238E27FC236}">
                  <a16:creationId xmlns:a16="http://schemas.microsoft.com/office/drawing/2014/main" id="{D12776C2-C425-440F-9162-00061F1B2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85151" y="5451475"/>
              <a:ext cx="28575" cy="39688"/>
            </a:xfrm>
            <a:custGeom>
              <a:avLst/>
              <a:gdLst>
                <a:gd name="T0" fmla="*/ 51 w 57"/>
                <a:gd name="T1" fmla="*/ 38 h 82"/>
                <a:gd name="T2" fmla="*/ 56 w 57"/>
                <a:gd name="T3" fmla="*/ 22 h 82"/>
                <a:gd name="T4" fmla="*/ 48 w 57"/>
                <a:gd name="T5" fmla="*/ 6 h 82"/>
                <a:gd name="T6" fmla="*/ 27 w 57"/>
                <a:gd name="T7" fmla="*/ 0 h 82"/>
                <a:gd name="T8" fmla="*/ 0 w 57"/>
                <a:gd name="T9" fmla="*/ 0 h 82"/>
                <a:gd name="T10" fmla="*/ 0 w 57"/>
                <a:gd name="T11" fmla="*/ 82 h 82"/>
                <a:gd name="T12" fmla="*/ 11 w 57"/>
                <a:gd name="T13" fmla="*/ 82 h 82"/>
                <a:gd name="T14" fmla="*/ 11 w 57"/>
                <a:gd name="T15" fmla="*/ 48 h 82"/>
                <a:gd name="T16" fmla="*/ 22 w 57"/>
                <a:gd name="T17" fmla="*/ 48 h 82"/>
                <a:gd name="T18" fmla="*/ 43 w 57"/>
                <a:gd name="T19" fmla="*/ 82 h 82"/>
                <a:gd name="T20" fmla="*/ 57 w 57"/>
                <a:gd name="T21" fmla="*/ 82 h 82"/>
                <a:gd name="T22" fmla="*/ 35 w 57"/>
                <a:gd name="T23" fmla="*/ 47 h 82"/>
                <a:gd name="T24" fmla="*/ 51 w 57"/>
                <a:gd name="T25" fmla="*/ 38 h 82"/>
                <a:gd name="T26" fmla="*/ 12 w 57"/>
                <a:gd name="T27" fmla="*/ 38 h 82"/>
                <a:gd name="T28" fmla="*/ 12 w 57"/>
                <a:gd name="T29" fmla="*/ 7 h 82"/>
                <a:gd name="T30" fmla="*/ 28 w 57"/>
                <a:gd name="T31" fmla="*/ 7 h 82"/>
                <a:gd name="T32" fmla="*/ 46 w 57"/>
                <a:gd name="T33" fmla="*/ 23 h 82"/>
                <a:gd name="T34" fmla="*/ 42 w 57"/>
                <a:gd name="T35" fmla="*/ 35 h 82"/>
                <a:gd name="T36" fmla="*/ 28 w 57"/>
                <a:gd name="T37" fmla="*/ 38 h 82"/>
                <a:gd name="T38" fmla="*/ 12 w 57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51" y="38"/>
                  </a:moveTo>
                  <a:cubicBezTo>
                    <a:pt x="55" y="33"/>
                    <a:pt x="56" y="28"/>
                    <a:pt x="56" y="22"/>
                  </a:cubicBezTo>
                  <a:cubicBezTo>
                    <a:pt x="56" y="16"/>
                    <a:pt x="53" y="10"/>
                    <a:pt x="48" y="6"/>
                  </a:cubicBezTo>
                  <a:cubicBezTo>
                    <a:pt x="43" y="1"/>
                    <a:pt x="36" y="0"/>
                    <a:pt x="27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43" y="82"/>
                  </a:lnTo>
                  <a:lnTo>
                    <a:pt x="57" y="82"/>
                  </a:lnTo>
                  <a:lnTo>
                    <a:pt x="35" y="47"/>
                  </a:lnTo>
                  <a:cubicBezTo>
                    <a:pt x="42" y="46"/>
                    <a:pt x="47" y="43"/>
                    <a:pt x="51" y="38"/>
                  </a:cubicBezTo>
                  <a:close/>
                  <a:moveTo>
                    <a:pt x="12" y="38"/>
                  </a:moveTo>
                  <a:lnTo>
                    <a:pt x="12" y="7"/>
                  </a:lnTo>
                  <a:lnTo>
                    <a:pt x="28" y="7"/>
                  </a:lnTo>
                  <a:cubicBezTo>
                    <a:pt x="40" y="7"/>
                    <a:pt x="46" y="12"/>
                    <a:pt x="46" y="23"/>
                  </a:cubicBezTo>
                  <a:cubicBezTo>
                    <a:pt x="46" y="28"/>
                    <a:pt x="45" y="32"/>
                    <a:pt x="42" y="35"/>
                  </a:cubicBezTo>
                  <a:cubicBezTo>
                    <a:pt x="40" y="37"/>
                    <a:pt x="35" y="38"/>
                    <a:pt x="28" y="38"/>
                  </a:cubicBez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457">
              <a:extLst>
                <a:ext uri="{FF2B5EF4-FFF2-40B4-BE49-F238E27FC236}">
                  <a16:creationId xmlns:a16="http://schemas.microsoft.com/office/drawing/2014/main" id="{F67C8C14-7625-4A52-8CF7-90CDCF23C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5449888"/>
              <a:ext cx="26988" cy="42863"/>
            </a:xfrm>
            <a:custGeom>
              <a:avLst/>
              <a:gdLst>
                <a:gd name="T0" fmla="*/ 48 w 56"/>
                <a:gd name="T1" fmla="*/ 43 h 87"/>
                <a:gd name="T2" fmla="*/ 39 w 56"/>
                <a:gd name="T3" fmla="*/ 39 h 87"/>
                <a:gd name="T4" fmla="*/ 29 w 56"/>
                <a:gd name="T5" fmla="*/ 37 h 87"/>
                <a:gd name="T6" fmla="*/ 20 w 56"/>
                <a:gd name="T7" fmla="*/ 34 h 87"/>
                <a:gd name="T8" fmla="*/ 14 w 56"/>
                <a:gd name="T9" fmla="*/ 29 h 87"/>
                <a:gd name="T10" fmla="*/ 11 w 56"/>
                <a:gd name="T11" fmla="*/ 22 h 87"/>
                <a:gd name="T12" fmla="*/ 16 w 56"/>
                <a:gd name="T13" fmla="*/ 12 h 87"/>
                <a:gd name="T14" fmla="*/ 28 w 56"/>
                <a:gd name="T15" fmla="*/ 8 h 87"/>
                <a:gd name="T16" fmla="*/ 39 w 56"/>
                <a:gd name="T17" fmla="*/ 12 h 87"/>
                <a:gd name="T18" fmla="*/ 44 w 56"/>
                <a:gd name="T19" fmla="*/ 20 h 87"/>
                <a:gd name="T20" fmla="*/ 56 w 56"/>
                <a:gd name="T21" fmla="*/ 20 h 87"/>
                <a:gd name="T22" fmla="*/ 48 w 56"/>
                <a:gd name="T23" fmla="*/ 5 h 87"/>
                <a:gd name="T24" fmla="*/ 29 w 56"/>
                <a:gd name="T25" fmla="*/ 0 h 87"/>
                <a:gd name="T26" fmla="*/ 9 w 56"/>
                <a:gd name="T27" fmla="*/ 7 h 87"/>
                <a:gd name="T28" fmla="*/ 1 w 56"/>
                <a:gd name="T29" fmla="*/ 24 h 87"/>
                <a:gd name="T30" fmla="*/ 4 w 56"/>
                <a:gd name="T31" fmla="*/ 35 h 87"/>
                <a:gd name="T32" fmla="*/ 10 w 56"/>
                <a:gd name="T33" fmla="*/ 42 h 87"/>
                <a:gd name="T34" fmla="*/ 19 w 56"/>
                <a:gd name="T35" fmla="*/ 45 h 87"/>
                <a:gd name="T36" fmla="*/ 29 w 56"/>
                <a:gd name="T37" fmla="*/ 48 h 87"/>
                <a:gd name="T38" fmla="*/ 38 w 56"/>
                <a:gd name="T39" fmla="*/ 50 h 87"/>
                <a:gd name="T40" fmla="*/ 44 w 56"/>
                <a:gd name="T41" fmla="*/ 54 h 87"/>
                <a:gd name="T42" fmla="*/ 46 w 56"/>
                <a:gd name="T43" fmla="*/ 63 h 87"/>
                <a:gd name="T44" fmla="*/ 41 w 56"/>
                <a:gd name="T45" fmla="*/ 73 h 87"/>
                <a:gd name="T46" fmla="*/ 29 w 56"/>
                <a:gd name="T47" fmla="*/ 77 h 87"/>
                <a:gd name="T48" fmla="*/ 16 w 56"/>
                <a:gd name="T49" fmla="*/ 73 h 87"/>
                <a:gd name="T50" fmla="*/ 11 w 56"/>
                <a:gd name="T51" fmla="*/ 64 h 87"/>
                <a:gd name="T52" fmla="*/ 0 w 56"/>
                <a:gd name="T53" fmla="*/ 64 h 87"/>
                <a:gd name="T54" fmla="*/ 8 w 56"/>
                <a:gd name="T55" fmla="*/ 80 h 87"/>
                <a:gd name="T56" fmla="*/ 28 w 56"/>
                <a:gd name="T57" fmla="*/ 87 h 87"/>
                <a:gd name="T58" fmla="*/ 48 w 56"/>
                <a:gd name="T59" fmla="*/ 79 h 87"/>
                <a:gd name="T60" fmla="*/ 55 w 56"/>
                <a:gd name="T61" fmla="*/ 63 h 87"/>
                <a:gd name="T62" fmla="*/ 53 w 56"/>
                <a:gd name="T63" fmla="*/ 52 h 87"/>
                <a:gd name="T64" fmla="*/ 48 w 56"/>
                <a:gd name="T6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48" y="43"/>
                  </a:move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1" y="24"/>
                    <a:pt x="11" y="22"/>
                  </a:cubicBezTo>
                  <a:cubicBezTo>
                    <a:pt x="11" y="17"/>
                    <a:pt x="13" y="14"/>
                    <a:pt x="16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6" y="9"/>
                    <a:pt x="39" y="12"/>
                  </a:cubicBezTo>
                  <a:cubicBezTo>
                    <a:pt x="41" y="14"/>
                    <a:pt x="43" y="17"/>
                    <a:pt x="44" y="20"/>
                  </a:cubicBezTo>
                  <a:lnTo>
                    <a:pt x="56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6" y="0"/>
                    <a:pt x="29" y="0"/>
                  </a:cubicBezTo>
                  <a:cubicBezTo>
                    <a:pt x="21" y="0"/>
                    <a:pt x="14" y="3"/>
                    <a:pt x="9" y="7"/>
                  </a:cubicBezTo>
                  <a:cubicBezTo>
                    <a:pt x="4" y="10"/>
                    <a:pt x="1" y="17"/>
                    <a:pt x="1" y="24"/>
                  </a:cubicBezTo>
                  <a:cubicBezTo>
                    <a:pt x="1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6" y="59"/>
                    <a:pt x="46" y="63"/>
                  </a:cubicBezTo>
                  <a:cubicBezTo>
                    <a:pt x="46" y="67"/>
                    <a:pt x="45" y="69"/>
                    <a:pt x="41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6" y="73"/>
                  </a:cubicBezTo>
                  <a:cubicBezTo>
                    <a:pt x="14" y="70"/>
                    <a:pt x="13" y="68"/>
                    <a:pt x="11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6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5" y="59"/>
                    <a:pt x="54" y="55"/>
                    <a:pt x="53" y="52"/>
                  </a:cubicBezTo>
                  <a:cubicBezTo>
                    <a:pt x="53" y="47"/>
                    <a:pt x="50" y="44"/>
                    <a:pt x="48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F29A9F-E07C-48A4-AB73-329455E2D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56589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459">
              <a:extLst>
                <a:ext uri="{FF2B5EF4-FFF2-40B4-BE49-F238E27FC236}">
                  <a16:creationId xmlns:a16="http://schemas.microsoft.com/office/drawing/2014/main" id="{56663534-E119-4381-8B49-8CE7E1CD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9289" y="5449888"/>
              <a:ext cx="26988" cy="41275"/>
            </a:xfrm>
            <a:custGeom>
              <a:avLst/>
              <a:gdLst>
                <a:gd name="T0" fmla="*/ 33 w 54"/>
                <a:gd name="T1" fmla="*/ 9 h 83"/>
                <a:gd name="T2" fmla="*/ 54 w 54"/>
                <a:gd name="T3" fmla="*/ 9 h 83"/>
                <a:gd name="T4" fmla="*/ 54 w 54"/>
                <a:gd name="T5" fmla="*/ 0 h 83"/>
                <a:gd name="T6" fmla="*/ 0 w 54"/>
                <a:gd name="T7" fmla="*/ 0 h 83"/>
                <a:gd name="T8" fmla="*/ 0 w 54"/>
                <a:gd name="T9" fmla="*/ 9 h 83"/>
                <a:gd name="T10" fmla="*/ 22 w 54"/>
                <a:gd name="T11" fmla="*/ 9 h 83"/>
                <a:gd name="T12" fmla="*/ 22 w 54"/>
                <a:gd name="T13" fmla="*/ 83 h 83"/>
                <a:gd name="T14" fmla="*/ 33 w 54"/>
                <a:gd name="T15" fmla="*/ 83 h 83"/>
                <a:gd name="T16" fmla="*/ 33 w 54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3">
                  <a:moveTo>
                    <a:pt x="33" y="9"/>
                  </a:moveTo>
                  <a:lnTo>
                    <a:pt x="54" y="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2" y="9"/>
                  </a:lnTo>
                  <a:lnTo>
                    <a:pt x="22" y="83"/>
                  </a:lnTo>
                  <a:lnTo>
                    <a:pt x="33" y="8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460">
              <a:extLst>
                <a:ext uri="{FF2B5EF4-FFF2-40B4-BE49-F238E27FC236}">
                  <a16:creationId xmlns:a16="http://schemas.microsoft.com/office/drawing/2014/main" id="{30B74159-6672-4AA1-8EEF-1DA92237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4" y="5449888"/>
              <a:ext cx="20638" cy="41275"/>
            </a:xfrm>
            <a:custGeom>
              <a:avLst/>
              <a:gdLst>
                <a:gd name="T0" fmla="*/ 10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0 w 44"/>
                <a:gd name="T7" fmla="*/ 38 h 83"/>
                <a:gd name="T8" fmla="*/ 10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0 w 44"/>
                <a:gd name="T23" fmla="*/ 74 h 83"/>
                <a:gd name="T24" fmla="*/ 10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0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0" y="38"/>
                  </a:lnTo>
                  <a:lnTo>
                    <a:pt x="10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0" y="74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461">
              <a:extLst>
                <a:ext uri="{FF2B5EF4-FFF2-40B4-BE49-F238E27FC236}">
                  <a16:creationId xmlns:a16="http://schemas.microsoft.com/office/drawing/2014/main" id="{B5A56462-B183-432C-B1F2-B472E5BC9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7389" y="5437188"/>
              <a:ext cx="12700" cy="9525"/>
            </a:xfrm>
            <a:custGeom>
              <a:avLst/>
              <a:gdLst>
                <a:gd name="T0" fmla="*/ 26 w 26"/>
                <a:gd name="T1" fmla="*/ 0 h 22"/>
                <a:gd name="T2" fmla="*/ 0 w 26"/>
                <a:gd name="T3" fmla="*/ 15 h 22"/>
                <a:gd name="T4" fmla="*/ 0 w 26"/>
                <a:gd name="T5" fmla="*/ 22 h 22"/>
                <a:gd name="T6" fmla="*/ 26 w 26"/>
                <a:gd name="T7" fmla="*/ 10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462">
              <a:extLst>
                <a:ext uri="{FF2B5EF4-FFF2-40B4-BE49-F238E27FC236}">
                  <a16:creationId xmlns:a16="http://schemas.microsoft.com/office/drawing/2014/main" id="{D975EDD8-3781-48A7-B908-A4DB5496D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0251" y="5449888"/>
              <a:ext cx="33338" cy="41275"/>
            </a:xfrm>
            <a:custGeom>
              <a:avLst/>
              <a:gdLst>
                <a:gd name="T0" fmla="*/ 27 w 69"/>
                <a:gd name="T1" fmla="*/ 0 h 83"/>
                <a:gd name="T2" fmla="*/ 0 w 69"/>
                <a:gd name="T3" fmla="*/ 0 h 83"/>
                <a:gd name="T4" fmla="*/ 0 w 69"/>
                <a:gd name="T5" fmla="*/ 83 h 83"/>
                <a:gd name="T6" fmla="*/ 27 w 69"/>
                <a:gd name="T7" fmla="*/ 83 h 83"/>
                <a:gd name="T8" fmla="*/ 58 w 69"/>
                <a:gd name="T9" fmla="*/ 72 h 83"/>
                <a:gd name="T10" fmla="*/ 69 w 69"/>
                <a:gd name="T11" fmla="*/ 42 h 83"/>
                <a:gd name="T12" fmla="*/ 58 w 69"/>
                <a:gd name="T13" fmla="*/ 12 h 83"/>
                <a:gd name="T14" fmla="*/ 27 w 69"/>
                <a:gd name="T15" fmla="*/ 0 h 83"/>
                <a:gd name="T16" fmla="*/ 52 w 69"/>
                <a:gd name="T17" fmla="*/ 67 h 83"/>
                <a:gd name="T18" fmla="*/ 28 w 69"/>
                <a:gd name="T19" fmla="*/ 75 h 83"/>
                <a:gd name="T20" fmla="*/ 13 w 69"/>
                <a:gd name="T21" fmla="*/ 75 h 83"/>
                <a:gd name="T22" fmla="*/ 13 w 69"/>
                <a:gd name="T23" fmla="*/ 10 h 83"/>
                <a:gd name="T24" fmla="*/ 28 w 69"/>
                <a:gd name="T25" fmla="*/ 10 h 83"/>
                <a:gd name="T26" fmla="*/ 52 w 69"/>
                <a:gd name="T27" fmla="*/ 19 h 83"/>
                <a:gd name="T28" fmla="*/ 60 w 69"/>
                <a:gd name="T29" fmla="*/ 43 h 83"/>
                <a:gd name="T30" fmla="*/ 52 w 69"/>
                <a:gd name="T31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3">
                  <a:moveTo>
                    <a:pt x="27" y="0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27" y="83"/>
                  </a:lnTo>
                  <a:cubicBezTo>
                    <a:pt x="40" y="83"/>
                    <a:pt x="50" y="79"/>
                    <a:pt x="58" y="72"/>
                  </a:cubicBezTo>
                  <a:cubicBezTo>
                    <a:pt x="65" y="64"/>
                    <a:pt x="69" y="54"/>
                    <a:pt x="69" y="42"/>
                  </a:cubicBezTo>
                  <a:cubicBezTo>
                    <a:pt x="69" y="29"/>
                    <a:pt x="65" y="19"/>
                    <a:pt x="58" y="12"/>
                  </a:cubicBezTo>
                  <a:cubicBezTo>
                    <a:pt x="52" y="4"/>
                    <a:pt x="40" y="0"/>
                    <a:pt x="27" y="0"/>
                  </a:cubicBezTo>
                  <a:close/>
                  <a:moveTo>
                    <a:pt x="52" y="67"/>
                  </a:moveTo>
                  <a:cubicBezTo>
                    <a:pt x="47" y="73"/>
                    <a:pt x="38" y="75"/>
                    <a:pt x="28" y="75"/>
                  </a:cubicBezTo>
                  <a:lnTo>
                    <a:pt x="13" y="75"/>
                  </a:lnTo>
                  <a:lnTo>
                    <a:pt x="13" y="10"/>
                  </a:lnTo>
                  <a:lnTo>
                    <a:pt x="28" y="10"/>
                  </a:lnTo>
                  <a:cubicBezTo>
                    <a:pt x="38" y="10"/>
                    <a:pt x="47" y="13"/>
                    <a:pt x="52" y="19"/>
                  </a:cubicBezTo>
                  <a:cubicBezTo>
                    <a:pt x="57" y="25"/>
                    <a:pt x="60" y="33"/>
                    <a:pt x="60" y="43"/>
                  </a:cubicBezTo>
                  <a:cubicBezTo>
                    <a:pt x="59" y="53"/>
                    <a:pt x="57" y="60"/>
                    <a:pt x="5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463">
              <a:extLst>
                <a:ext uri="{FF2B5EF4-FFF2-40B4-BE49-F238E27FC236}">
                  <a16:creationId xmlns:a16="http://schemas.microsoft.com/office/drawing/2014/main" id="{1BAAFA19-9274-4EF7-8333-D6EF204FD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8351" y="5445125"/>
              <a:ext cx="6350" cy="11113"/>
            </a:xfrm>
            <a:custGeom>
              <a:avLst/>
              <a:gdLst>
                <a:gd name="T0" fmla="*/ 0 w 12"/>
                <a:gd name="T1" fmla="*/ 1 h 25"/>
                <a:gd name="T2" fmla="*/ 0 w 12"/>
                <a:gd name="T3" fmla="*/ 11 h 25"/>
                <a:gd name="T4" fmla="*/ 6 w 12"/>
                <a:gd name="T5" fmla="*/ 11 h 25"/>
                <a:gd name="T6" fmla="*/ 6 w 12"/>
                <a:gd name="T7" fmla="*/ 14 h 25"/>
                <a:gd name="T8" fmla="*/ 0 w 12"/>
                <a:gd name="T9" fmla="*/ 20 h 25"/>
                <a:gd name="T10" fmla="*/ 0 w 12"/>
                <a:gd name="T11" fmla="*/ 25 h 25"/>
                <a:gd name="T12" fmla="*/ 12 w 12"/>
                <a:gd name="T13" fmla="*/ 11 h 25"/>
                <a:gd name="T14" fmla="*/ 11 w 12"/>
                <a:gd name="T15" fmla="*/ 0 h 25"/>
                <a:gd name="T16" fmla="*/ 0 w 12"/>
                <a:gd name="T17" fmla="*/ 0 h 25"/>
                <a:gd name="T18" fmla="*/ 0 w 12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5">
                  <a:moveTo>
                    <a:pt x="0" y="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14"/>
                  </a:lnTo>
                  <a:cubicBezTo>
                    <a:pt x="6" y="18"/>
                    <a:pt x="4" y="20"/>
                    <a:pt x="0" y="20"/>
                  </a:cubicBezTo>
                  <a:lnTo>
                    <a:pt x="0" y="25"/>
                  </a:lnTo>
                  <a:cubicBezTo>
                    <a:pt x="9" y="25"/>
                    <a:pt x="12" y="20"/>
                    <a:pt x="12" y="11"/>
                  </a:cubicBezTo>
                  <a:cubicBezTo>
                    <a:pt x="12" y="9"/>
                    <a:pt x="12" y="5"/>
                    <a:pt x="1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464">
              <a:extLst>
                <a:ext uri="{FF2B5EF4-FFF2-40B4-BE49-F238E27FC236}">
                  <a16:creationId xmlns:a16="http://schemas.microsoft.com/office/drawing/2014/main" id="{974B127A-7012-4877-B431-76E07E7B8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9464" y="5449888"/>
              <a:ext cx="34925" cy="41275"/>
            </a:xfrm>
            <a:custGeom>
              <a:avLst/>
              <a:gdLst>
                <a:gd name="T0" fmla="*/ 30 w 71"/>
                <a:gd name="T1" fmla="*/ 0 h 83"/>
                <a:gd name="T2" fmla="*/ 0 w 71"/>
                <a:gd name="T3" fmla="*/ 83 h 83"/>
                <a:gd name="T4" fmla="*/ 11 w 71"/>
                <a:gd name="T5" fmla="*/ 83 h 83"/>
                <a:gd name="T6" fmla="*/ 18 w 71"/>
                <a:gd name="T7" fmla="*/ 64 h 83"/>
                <a:gd name="T8" fmla="*/ 54 w 71"/>
                <a:gd name="T9" fmla="*/ 64 h 83"/>
                <a:gd name="T10" fmla="*/ 60 w 71"/>
                <a:gd name="T11" fmla="*/ 83 h 83"/>
                <a:gd name="T12" fmla="*/ 71 w 71"/>
                <a:gd name="T13" fmla="*/ 83 h 83"/>
                <a:gd name="T14" fmla="*/ 41 w 71"/>
                <a:gd name="T15" fmla="*/ 0 h 83"/>
                <a:gd name="T16" fmla="*/ 30 w 71"/>
                <a:gd name="T17" fmla="*/ 0 h 83"/>
                <a:gd name="T18" fmla="*/ 20 w 71"/>
                <a:gd name="T19" fmla="*/ 57 h 83"/>
                <a:gd name="T20" fmla="*/ 35 w 71"/>
                <a:gd name="T21" fmla="*/ 14 h 83"/>
                <a:gd name="T22" fmla="*/ 50 w 71"/>
                <a:gd name="T23" fmla="*/ 57 h 83"/>
                <a:gd name="T24" fmla="*/ 20 w 71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30" y="0"/>
                  </a:moveTo>
                  <a:lnTo>
                    <a:pt x="0" y="83"/>
                  </a:lnTo>
                  <a:lnTo>
                    <a:pt x="11" y="83"/>
                  </a:lnTo>
                  <a:lnTo>
                    <a:pt x="18" y="64"/>
                  </a:lnTo>
                  <a:lnTo>
                    <a:pt x="54" y="64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20" y="57"/>
                  </a:moveTo>
                  <a:lnTo>
                    <a:pt x="35" y="14"/>
                  </a:lnTo>
                  <a:lnTo>
                    <a:pt x="50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465">
              <a:extLst>
                <a:ext uri="{FF2B5EF4-FFF2-40B4-BE49-F238E27FC236}">
                  <a16:creationId xmlns:a16="http://schemas.microsoft.com/office/drawing/2014/main" id="{B33D9832-A851-4A5C-AA69-C8519F025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0739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D82EBCCA-B811-4ABC-947D-59C7A99F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2014" y="5449888"/>
              <a:ext cx="41275" cy="41275"/>
            </a:xfrm>
            <a:custGeom>
              <a:avLst/>
              <a:gdLst>
                <a:gd name="T0" fmla="*/ 36 w 84"/>
                <a:gd name="T1" fmla="*/ 48 h 85"/>
                <a:gd name="T2" fmla="*/ 70 w 84"/>
                <a:gd name="T3" fmla="*/ 48 h 85"/>
                <a:gd name="T4" fmla="*/ 61 w 84"/>
                <a:gd name="T5" fmla="*/ 68 h 85"/>
                <a:gd name="T6" fmla="*/ 40 w 84"/>
                <a:gd name="T7" fmla="*/ 75 h 85"/>
                <a:gd name="T8" fmla="*/ 19 w 84"/>
                <a:gd name="T9" fmla="*/ 66 h 85"/>
                <a:gd name="T10" fmla="*/ 10 w 84"/>
                <a:gd name="T11" fmla="*/ 43 h 85"/>
                <a:gd name="T12" fmla="*/ 19 w 84"/>
                <a:gd name="T13" fmla="*/ 19 h 85"/>
                <a:gd name="T14" fmla="*/ 41 w 84"/>
                <a:gd name="T15" fmla="*/ 10 h 85"/>
                <a:gd name="T16" fmla="*/ 66 w 84"/>
                <a:gd name="T17" fmla="*/ 24 h 85"/>
                <a:gd name="T18" fmla="*/ 80 w 84"/>
                <a:gd name="T19" fmla="*/ 24 h 85"/>
                <a:gd name="T20" fmla="*/ 65 w 84"/>
                <a:gd name="T21" fmla="*/ 6 h 85"/>
                <a:gd name="T22" fmla="*/ 43 w 84"/>
                <a:gd name="T23" fmla="*/ 0 h 85"/>
                <a:gd name="T24" fmla="*/ 13 w 84"/>
                <a:gd name="T25" fmla="*/ 13 h 85"/>
                <a:gd name="T26" fmla="*/ 0 w 84"/>
                <a:gd name="T27" fmla="*/ 43 h 85"/>
                <a:gd name="T28" fmla="*/ 13 w 84"/>
                <a:gd name="T29" fmla="*/ 73 h 85"/>
                <a:gd name="T30" fmla="*/ 41 w 84"/>
                <a:gd name="T31" fmla="*/ 85 h 85"/>
                <a:gd name="T32" fmla="*/ 70 w 84"/>
                <a:gd name="T33" fmla="*/ 75 h 85"/>
                <a:gd name="T34" fmla="*/ 84 w 84"/>
                <a:gd name="T35" fmla="*/ 49 h 85"/>
                <a:gd name="T36" fmla="*/ 84 w 84"/>
                <a:gd name="T37" fmla="*/ 40 h 85"/>
                <a:gd name="T38" fmla="*/ 38 w 84"/>
                <a:gd name="T39" fmla="*/ 40 h 85"/>
                <a:gd name="T40" fmla="*/ 38 w 84"/>
                <a:gd name="T41" fmla="*/ 48 h 85"/>
                <a:gd name="T42" fmla="*/ 36 w 84"/>
                <a:gd name="T4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85">
                  <a:moveTo>
                    <a:pt x="36" y="48"/>
                  </a:moveTo>
                  <a:lnTo>
                    <a:pt x="70" y="48"/>
                  </a:lnTo>
                  <a:cubicBezTo>
                    <a:pt x="69" y="56"/>
                    <a:pt x="66" y="63"/>
                    <a:pt x="61" y="68"/>
                  </a:cubicBezTo>
                  <a:cubicBezTo>
                    <a:pt x="56" y="73"/>
                    <a:pt x="49" y="75"/>
                    <a:pt x="40" y="75"/>
                  </a:cubicBezTo>
                  <a:cubicBezTo>
                    <a:pt x="31" y="75"/>
                    <a:pt x="24" y="73"/>
                    <a:pt x="19" y="66"/>
                  </a:cubicBezTo>
                  <a:cubicBezTo>
                    <a:pt x="13" y="60"/>
                    <a:pt x="10" y="53"/>
                    <a:pt x="10" y="43"/>
                  </a:cubicBezTo>
                  <a:cubicBezTo>
                    <a:pt x="10" y="33"/>
                    <a:pt x="13" y="25"/>
                    <a:pt x="19" y="19"/>
                  </a:cubicBezTo>
                  <a:cubicBezTo>
                    <a:pt x="25" y="13"/>
                    <a:pt x="33" y="10"/>
                    <a:pt x="41" y="10"/>
                  </a:cubicBezTo>
                  <a:cubicBezTo>
                    <a:pt x="53" y="10"/>
                    <a:pt x="61" y="15"/>
                    <a:pt x="66" y="24"/>
                  </a:cubicBezTo>
                  <a:lnTo>
                    <a:pt x="80" y="24"/>
                  </a:lnTo>
                  <a:cubicBezTo>
                    <a:pt x="76" y="16"/>
                    <a:pt x="71" y="10"/>
                    <a:pt x="65" y="6"/>
                  </a:cubicBezTo>
                  <a:cubicBezTo>
                    <a:pt x="59" y="3"/>
                    <a:pt x="50" y="0"/>
                    <a:pt x="43" y="0"/>
                  </a:cubicBezTo>
                  <a:cubicBezTo>
                    <a:pt x="31" y="0"/>
                    <a:pt x="21" y="4"/>
                    <a:pt x="13" y="13"/>
                  </a:cubicBezTo>
                  <a:cubicBezTo>
                    <a:pt x="4" y="20"/>
                    <a:pt x="0" y="30"/>
                    <a:pt x="0" y="43"/>
                  </a:cubicBezTo>
                  <a:cubicBezTo>
                    <a:pt x="0" y="55"/>
                    <a:pt x="4" y="65"/>
                    <a:pt x="13" y="73"/>
                  </a:cubicBezTo>
                  <a:cubicBezTo>
                    <a:pt x="21" y="80"/>
                    <a:pt x="30" y="85"/>
                    <a:pt x="41" y="85"/>
                  </a:cubicBezTo>
                  <a:cubicBezTo>
                    <a:pt x="53" y="85"/>
                    <a:pt x="63" y="81"/>
                    <a:pt x="70" y="75"/>
                  </a:cubicBezTo>
                  <a:cubicBezTo>
                    <a:pt x="78" y="68"/>
                    <a:pt x="83" y="59"/>
                    <a:pt x="84" y="49"/>
                  </a:cubicBezTo>
                  <a:lnTo>
                    <a:pt x="84" y="40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AFD6CD71-B399-4832-AF5A-6EAB9C008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1226" y="5449888"/>
              <a:ext cx="20638" cy="41275"/>
            </a:xfrm>
            <a:custGeom>
              <a:avLst/>
              <a:gdLst>
                <a:gd name="T0" fmla="*/ 11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1 w 44"/>
                <a:gd name="T7" fmla="*/ 38 h 83"/>
                <a:gd name="T8" fmla="*/ 11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1 w 44"/>
                <a:gd name="T23" fmla="*/ 74 h 83"/>
                <a:gd name="T24" fmla="*/ 11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468">
              <a:extLst>
                <a:ext uri="{FF2B5EF4-FFF2-40B4-BE49-F238E27FC236}">
                  <a16:creationId xmlns:a16="http://schemas.microsoft.com/office/drawing/2014/main" id="{2E17D115-2FBE-4E3C-8795-4407B3B3C9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59801" y="5451475"/>
              <a:ext cx="28575" cy="39688"/>
            </a:xfrm>
            <a:custGeom>
              <a:avLst/>
              <a:gdLst>
                <a:gd name="T0" fmla="*/ 50 w 58"/>
                <a:gd name="T1" fmla="*/ 38 h 82"/>
                <a:gd name="T2" fmla="*/ 55 w 58"/>
                <a:gd name="T3" fmla="*/ 22 h 82"/>
                <a:gd name="T4" fmla="*/ 48 w 58"/>
                <a:gd name="T5" fmla="*/ 6 h 82"/>
                <a:gd name="T6" fmla="*/ 26 w 58"/>
                <a:gd name="T7" fmla="*/ 0 h 82"/>
                <a:gd name="T8" fmla="*/ 0 w 58"/>
                <a:gd name="T9" fmla="*/ 0 h 82"/>
                <a:gd name="T10" fmla="*/ 0 w 58"/>
                <a:gd name="T11" fmla="*/ 82 h 82"/>
                <a:gd name="T12" fmla="*/ 11 w 58"/>
                <a:gd name="T13" fmla="*/ 82 h 82"/>
                <a:gd name="T14" fmla="*/ 11 w 58"/>
                <a:gd name="T15" fmla="*/ 48 h 82"/>
                <a:gd name="T16" fmla="*/ 23 w 58"/>
                <a:gd name="T17" fmla="*/ 48 h 82"/>
                <a:gd name="T18" fmla="*/ 44 w 58"/>
                <a:gd name="T19" fmla="*/ 82 h 82"/>
                <a:gd name="T20" fmla="*/ 58 w 58"/>
                <a:gd name="T21" fmla="*/ 82 h 82"/>
                <a:gd name="T22" fmla="*/ 35 w 58"/>
                <a:gd name="T23" fmla="*/ 47 h 82"/>
                <a:gd name="T24" fmla="*/ 50 w 58"/>
                <a:gd name="T25" fmla="*/ 38 h 82"/>
                <a:gd name="T26" fmla="*/ 11 w 58"/>
                <a:gd name="T27" fmla="*/ 38 h 82"/>
                <a:gd name="T28" fmla="*/ 11 w 58"/>
                <a:gd name="T29" fmla="*/ 7 h 82"/>
                <a:gd name="T30" fmla="*/ 28 w 58"/>
                <a:gd name="T31" fmla="*/ 7 h 82"/>
                <a:gd name="T32" fmla="*/ 45 w 58"/>
                <a:gd name="T33" fmla="*/ 23 h 82"/>
                <a:gd name="T34" fmla="*/ 41 w 58"/>
                <a:gd name="T35" fmla="*/ 35 h 82"/>
                <a:gd name="T36" fmla="*/ 28 w 58"/>
                <a:gd name="T37" fmla="*/ 38 h 82"/>
                <a:gd name="T38" fmla="*/ 11 w 58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50" y="38"/>
                  </a:moveTo>
                  <a:cubicBezTo>
                    <a:pt x="54" y="33"/>
                    <a:pt x="55" y="28"/>
                    <a:pt x="55" y="22"/>
                  </a:cubicBezTo>
                  <a:cubicBezTo>
                    <a:pt x="55" y="16"/>
                    <a:pt x="53" y="10"/>
                    <a:pt x="48" y="6"/>
                  </a:cubicBezTo>
                  <a:cubicBezTo>
                    <a:pt x="43" y="1"/>
                    <a:pt x="35" y="0"/>
                    <a:pt x="26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44" y="82"/>
                  </a:lnTo>
                  <a:lnTo>
                    <a:pt x="58" y="82"/>
                  </a:lnTo>
                  <a:lnTo>
                    <a:pt x="35" y="47"/>
                  </a:lnTo>
                  <a:cubicBezTo>
                    <a:pt x="41" y="46"/>
                    <a:pt x="46" y="43"/>
                    <a:pt x="50" y="38"/>
                  </a:cubicBezTo>
                  <a:close/>
                  <a:moveTo>
                    <a:pt x="11" y="38"/>
                  </a:moveTo>
                  <a:lnTo>
                    <a:pt x="11" y="7"/>
                  </a:lnTo>
                  <a:lnTo>
                    <a:pt x="28" y="7"/>
                  </a:lnTo>
                  <a:cubicBezTo>
                    <a:pt x="39" y="7"/>
                    <a:pt x="45" y="12"/>
                    <a:pt x="45" y="23"/>
                  </a:cubicBezTo>
                  <a:cubicBezTo>
                    <a:pt x="45" y="28"/>
                    <a:pt x="44" y="32"/>
                    <a:pt x="41" y="35"/>
                  </a:cubicBezTo>
                  <a:cubicBezTo>
                    <a:pt x="39" y="37"/>
                    <a:pt x="34" y="38"/>
                    <a:pt x="28" y="38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469">
              <a:extLst>
                <a:ext uri="{FF2B5EF4-FFF2-40B4-BE49-F238E27FC236}">
                  <a16:creationId xmlns:a16="http://schemas.microsoft.com/office/drawing/2014/main" id="{8807F9DE-3610-4342-9002-0FB9FE7BC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5449888"/>
              <a:ext cx="28575" cy="42863"/>
            </a:xfrm>
            <a:custGeom>
              <a:avLst/>
              <a:gdLst>
                <a:gd name="T0" fmla="*/ 54 w 57"/>
                <a:gd name="T1" fmla="*/ 49 h 87"/>
                <a:gd name="T2" fmla="*/ 48 w 57"/>
                <a:gd name="T3" fmla="*/ 43 h 87"/>
                <a:gd name="T4" fmla="*/ 39 w 57"/>
                <a:gd name="T5" fmla="*/ 39 h 87"/>
                <a:gd name="T6" fmla="*/ 29 w 57"/>
                <a:gd name="T7" fmla="*/ 37 h 87"/>
                <a:gd name="T8" fmla="*/ 20 w 57"/>
                <a:gd name="T9" fmla="*/ 34 h 87"/>
                <a:gd name="T10" fmla="*/ 14 w 57"/>
                <a:gd name="T11" fmla="*/ 29 h 87"/>
                <a:gd name="T12" fmla="*/ 12 w 57"/>
                <a:gd name="T13" fmla="*/ 22 h 87"/>
                <a:gd name="T14" fmla="*/ 17 w 57"/>
                <a:gd name="T15" fmla="*/ 12 h 87"/>
                <a:gd name="T16" fmla="*/ 28 w 57"/>
                <a:gd name="T17" fmla="*/ 8 h 87"/>
                <a:gd name="T18" fmla="*/ 39 w 57"/>
                <a:gd name="T19" fmla="*/ 12 h 87"/>
                <a:gd name="T20" fmla="*/ 44 w 57"/>
                <a:gd name="T21" fmla="*/ 20 h 87"/>
                <a:gd name="T22" fmla="*/ 57 w 57"/>
                <a:gd name="T23" fmla="*/ 20 h 87"/>
                <a:gd name="T24" fmla="*/ 48 w 57"/>
                <a:gd name="T25" fmla="*/ 5 h 87"/>
                <a:gd name="T26" fmla="*/ 29 w 57"/>
                <a:gd name="T27" fmla="*/ 0 h 87"/>
                <a:gd name="T28" fmla="*/ 9 w 57"/>
                <a:gd name="T29" fmla="*/ 7 h 87"/>
                <a:gd name="T30" fmla="*/ 2 w 57"/>
                <a:gd name="T31" fmla="*/ 24 h 87"/>
                <a:gd name="T32" fmla="*/ 4 w 57"/>
                <a:gd name="T33" fmla="*/ 35 h 87"/>
                <a:gd name="T34" fmla="*/ 10 w 57"/>
                <a:gd name="T35" fmla="*/ 42 h 87"/>
                <a:gd name="T36" fmla="*/ 19 w 57"/>
                <a:gd name="T37" fmla="*/ 45 h 87"/>
                <a:gd name="T38" fmla="*/ 29 w 57"/>
                <a:gd name="T39" fmla="*/ 48 h 87"/>
                <a:gd name="T40" fmla="*/ 38 w 57"/>
                <a:gd name="T41" fmla="*/ 50 h 87"/>
                <a:gd name="T42" fmla="*/ 44 w 57"/>
                <a:gd name="T43" fmla="*/ 54 h 87"/>
                <a:gd name="T44" fmla="*/ 47 w 57"/>
                <a:gd name="T45" fmla="*/ 63 h 87"/>
                <a:gd name="T46" fmla="*/ 42 w 57"/>
                <a:gd name="T47" fmla="*/ 73 h 87"/>
                <a:gd name="T48" fmla="*/ 29 w 57"/>
                <a:gd name="T49" fmla="*/ 77 h 87"/>
                <a:gd name="T50" fmla="*/ 17 w 57"/>
                <a:gd name="T51" fmla="*/ 73 h 87"/>
                <a:gd name="T52" fmla="*/ 12 w 57"/>
                <a:gd name="T53" fmla="*/ 64 h 87"/>
                <a:gd name="T54" fmla="*/ 0 w 57"/>
                <a:gd name="T55" fmla="*/ 64 h 87"/>
                <a:gd name="T56" fmla="*/ 8 w 57"/>
                <a:gd name="T57" fmla="*/ 80 h 87"/>
                <a:gd name="T58" fmla="*/ 28 w 57"/>
                <a:gd name="T59" fmla="*/ 87 h 87"/>
                <a:gd name="T60" fmla="*/ 48 w 57"/>
                <a:gd name="T61" fmla="*/ 79 h 87"/>
                <a:gd name="T62" fmla="*/ 55 w 57"/>
                <a:gd name="T63" fmla="*/ 63 h 87"/>
                <a:gd name="T64" fmla="*/ 54 w 57"/>
                <a:gd name="T65" fmla="*/ 4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87">
                  <a:moveTo>
                    <a:pt x="54" y="49"/>
                  </a:moveTo>
                  <a:cubicBezTo>
                    <a:pt x="53" y="47"/>
                    <a:pt x="50" y="44"/>
                    <a:pt x="48" y="43"/>
                  </a:cubicBez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7"/>
                    <a:pt x="13" y="14"/>
                    <a:pt x="17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7" y="9"/>
                    <a:pt x="39" y="12"/>
                  </a:cubicBezTo>
                  <a:cubicBezTo>
                    <a:pt x="42" y="14"/>
                    <a:pt x="43" y="17"/>
                    <a:pt x="44" y="20"/>
                  </a:cubicBezTo>
                  <a:lnTo>
                    <a:pt x="57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7" y="0"/>
                    <a:pt x="29" y="0"/>
                  </a:cubicBezTo>
                  <a:cubicBezTo>
                    <a:pt x="22" y="0"/>
                    <a:pt x="14" y="3"/>
                    <a:pt x="9" y="7"/>
                  </a:cubicBezTo>
                  <a:cubicBezTo>
                    <a:pt x="4" y="10"/>
                    <a:pt x="2" y="17"/>
                    <a:pt x="2" y="24"/>
                  </a:cubicBezTo>
                  <a:cubicBezTo>
                    <a:pt x="2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7" y="59"/>
                    <a:pt x="47" y="63"/>
                  </a:cubicBezTo>
                  <a:cubicBezTo>
                    <a:pt x="47" y="67"/>
                    <a:pt x="45" y="69"/>
                    <a:pt x="42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7" y="73"/>
                  </a:cubicBezTo>
                  <a:cubicBezTo>
                    <a:pt x="14" y="70"/>
                    <a:pt x="13" y="68"/>
                    <a:pt x="12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7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7" y="55"/>
                    <a:pt x="57" y="53"/>
                    <a:pt x="54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3049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52115-2687-383E-A10F-41067146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49CB00-0874-25FB-B64F-E8CC5A7CD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304B06-FC52-6E31-9672-9161B6133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0A8B3-6E6B-38D9-F999-FE812B2E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763DC-61D8-0AF9-27B5-3C603293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3E7D6C-1F0E-A652-D4DC-CF0789B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94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EC51A-461C-02C3-E364-4E462009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DCC75-6645-755F-8615-F9CE64DEA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A71B9-1C35-0EAF-2832-7B937FC5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09F70-56D8-A888-A534-C79B414B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41802D-8DBE-32C8-0788-42CACAF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00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298D24-80B6-46A7-4758-038DC0215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D0D818-6B2B-CD0E-58EC-97B293A0A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96F23-D1A0-C1B6-9AB7-B4A0185F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CD8EB-63DD-0609-7E98-C68C534C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33F748-6210-6204-69E5-0621CDD1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1C37-AD0B-42D4-A0E4-7F770F38A37A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806CE7-2449-118E-D1BD-9A08C032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BD9358-55CF-AD6C-5A85-00112CBD8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B47C39-0A27-9DA3-9B11-CB5F54091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E285-78C7-B045-B4CA-99A0DF67DC48}" type="datetimeFigureOut">
              <a:rPr lang="fr-FR" smtClean="0"/>
              <a:t>28/04/2023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C68C8-3587-E56F-2B36-7D13A915F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0EE523-4730-F18B-9798-895B456C5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B54A-91E7-8649-8AEF-34D8190C7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6543-38CF-4BFE-B3AB-92C80A0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 – Mutualiser les outils et les ressources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A6422-B08C-46C9-B327-B7937018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b="1" dirty="0"/>
              <a:t>Modérateur</a:t>
            </a:r>
            <a:r>
              <a:rPr lang="fr-FR" dirty="0"/>
              <a:t> : Mme Christine Ferron, DG de la FNES</a:t>
            </a:r>
          </a:p>
          <a:p>
            <a:pPr marL="0" indent="0">
              <a:buNone/>
            </a:pPr>
            <a:r>
              <a:rPr lang="fr-FR" b="1" dirty="0"/>
              <a:t>Rapporteur</a:t>
            </a:r>
            <a:r>
              <a:rPr lang="fr-FR" dirty="0"/>
              <a:t> : Dr Annabelle </a:t>
            </a:r>
            <a:r>
              <a:rPr lang="fr-FR" dirty="0" err="1"/>
              <a:t>Tenenbaum</a:t>
            </a:r>
            <a:r>
              <a:rPr lang="fr-FR" dirty="0"/>
              <a:t>, directrice de l’IREPS Bourgogne Franche Comté</a:t>
            </a:r>
          </a:p>
          <a:p>
            <a:pPr marL="0" indent="0">
              <a:buNone/>
            </a:pPr>
            <a:r>
              <a:rPr lang="fr-FR" b="1" dirty="0"/>
              <a:t>Etudiant référent </a:t>
            </a:r>
            <a:r>
              <a:rPr lang="fr-FR" dirty="0"/>
              <a:t>: Pierre </a:t>
            </a:r>
            <a:r>
              <a:rPr lang="fr-FR" dirty="0" err="1"/>
              <a:t>Tatincloux</a:t>
            </a:r>
            <a:r>
              <a:rPr lang="fr-FR" dirty="0"/>
              <a:t>, vice-Président chargé de l'Enseignement Supérieur à l'Association Nationale des Étudiants en Médecine de France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53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A456565-60AB-5AF8-4D4C-7DEDDA4F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387" y="367927"/>
            <a:ext cx="2410385" cy="17498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04539B-771C-64CD-59AE-588199A965F7}"/>
              </a:ext>
            </a:extLst>
          </p:cNvPr>
          <p:cNvSpPr txBox="1"/>
          <p:nvPr/>
        </p:nvSpPr>
        <p:spPr>
          <a:xfrm>
            <a:off x="355228" y="263498"/>
            <a:ext cx="609824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 9 « Mutualiser les outils et ressources »</a:t>
            </a:r>
            <a:endParaRPr kumimoji="0" lang="fr-FR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064157-52CD-738B-B8C9-B0FEFC48FAE7}"/>
              </a:ext>
            </a:extLst>
          </p:cNvPr>
          <p:cNvSpPr txBox="1"/>
          <p:nvPr/>
        </p:nvSpPr>
        <p:spPr>
          <a:xfrm>
            <a:off x="9453281" y="2117798"/>
            <a:ext cx="241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16&amp;17 mars 2023- Angers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BADC48-12C4-6FF1-4203-9828FCBA591E}"/>
              </a:ext>
            </a:extLst>
          </p:cNvPr>
          <p:cNvSpPr txBox="1"/>
          <p:nvPr/>
        </p:nvSpPr>
        <p:spPr>
          <a:xfrm>
            <a:off x="355228" y="907032"/>
            <a:ext cx="786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Pré-requis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œuvre d’interventions concrètes nécessite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l’utilisation d’outils ou de ressources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destinés à soutenir la démarche éducative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BD8503-C8BA-1ECA-77D2-6A645467960C}"/>
              </a:ext>
            </a:extLst>
          </p:cNvPr>
          <p:cNvSpPr txBox="1"/>
          <p:nvPr/>
        </p:nvSpPr>
        <p:spPr>
          <a:xfrm>
            <a:off x="355228" y="1856187"/>
            <a:ext cx="86274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Les outils d’intervention en éducation pour la santé sont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ressources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à la disposition de l’intervenant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 travail sur des savoirs, savoir-faire et savoir-être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implique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l’interaction entre l’intervenant et le destinataire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s’inscrit dans une logique de promotion de la santé. » (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Inpes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novembre 2005).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D38EEC6-4C6A-E700-2317-95F5721AD8D5}"/>
              </a:ext>
            </a:extLst>
          </p:cNvPr>
          <p:cNvSpPr txBox="1"/>
          <p:nvPr/>
        </p:nvSpPr>
        <p:spPr>
          <a:xfrm>
            <a:off x="231961" y="3546629"/>
            <a:ext cx="5580529" cy="308366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Quels outils/ressources mutualiser 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*Retours utilisateurs sur les ressources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les trouver? les sélectionner? les utiliser?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*Critères de sélection / validation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Equilibre entre interventions validées et nécessité d’adaptation/expérimentation/innovation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Outils validés / existants à adapter / créés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689308B-27E4-7A39-A677-BD4495B150ED}"/>
              </a:ext>
            </a:extLst>
          </p:cNvPr>
          <p:cNvSpPr txBox="1"/>
          <p:nvPr/>
        </p:nvSpPr>
        <p:spPr>
          <a:xfrm>
            <a:off x="6256244" y="3593863"/>
            <a:ext cx="5106521" cy="229267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Quelle(s) modalités de mutualisation?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*Besoins en termes de mutualisation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Accès aux outils/ressources: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Freins et leviers ?</a:t>
            </a: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*Comment les rendre plus accessibles ?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Plateforme numérique, centres de ressources ?...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1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1D38997-7F4D-0A18-78F5-81216FE16207}"/>
              </a:ext>
            </a:extLst>
          </p:cNvPr>
          <p:cNvSpPr txBox="1"/>
          <p:nvPr/>
        </p:nvSpPr>
        <p:spPr>
          <a:xfrm>
            <a:off x="778868" y="226331"/>
            <a:ext cx="200500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outils d’intervention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516759-0A47-DED3-C11E-C3F86FFD8FBD}"/>
              </a:ext>
            </a:extLst>
          </p:cNvPr>
          <p:cNvSpPr txBox="1"/>
          <p:nvPr/>
        </p:nvSpPr>
        <p:spPr>
          <a:xfrm>
            <a:off x="2944039" y="230390"/>
            <a:ext cx="219187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démarche de projet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29B628-3111-FB62-9F84-ECF2587E84EF}"/>
              </a:ext>
            </a:extLst>
          </p:cNvPr>
          <p:cNvSpPr txBox="1"/>
          <p:nvPr/>
        </p:nvSpPr>
        <p:spPr>
          <a:xfrm>
            <a:off x="5232868" y="226331"/>
            <a:ext cx="314016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à disposition de ressources structurées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DB5756-9D9E-74E9-9C9B-16D51E6412D6}"/>
              </a:ext>
            </a:extLst>
          </p:cNvPr>
          <p:cNvSpPr txBox="1"/>
          <p:nvPr/>
        </p:nvSpPr>
        <p:spPr>
          <a:xfrm>
            <a:off x="8469994" y="242958"/>
            <a:ext cx="219187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instance copil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D8D5DC-64DB-FA1C-8994-5EFFA4F054EE}"/>
              </a:ext>
            </a:extLst>
          </p:cNvPr>
          <p:cNvSpPr txBox="1"/>
          <p:nvPr/>
        </p:nvSpPr>
        <p:spPr>
          <a:xfrm>
            <a:off x="0" y="1172273"/>
            <a:ext cx="674174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des référents de proximité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module de formation e-learning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des référents pédagogiques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pratiques d’accompagnement différentes en région par les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Ireps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financement ARS, inégalités territoriales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de tuteurs étudiants seniors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A91797-7362-585A-2461-AD0C6ABBF330}"/>
              </a:ext>
            </a:extLst>
          </p:cNvPr>
          <p:cNvSpPr txBox="1"/>
          <p:nvPr/>
        </p:nvSpPr>
        <p:spPr>
          <a:xfrm>
            <a:off x="1524000" y="3591483"/>
            <a:ext cx="10571786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Outils logistiques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inégalités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547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besoin d’outils informatiques permettant la gestion administrative: outils informatiques crées dans chacune des universités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 un outil de gestion avec un socle commun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multiples fonctionnalités : répartition des étudiants (masse d’étudiant très diff), nombre de composantes, vœux sur les thèmes, les sites, gestion des présences….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ressources humaines / scolarité; personnel administratif dédié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grille d’évaluation</a:t>
            </a:r>
          </a:p>
        </p:txBody>
      </p:sp>
      <p:pic>
        <p:nvPicPr>
          <p:cNvPr id="19" name="Graphique 18" descr="Notes Post-it avec un remplissage uni">
            <a:extLst>
              <a:ext uri="{FF2B5EF4-FFF2-40B4-BE49-F238E27FC236}">
                <a16:creationId xmlns:a16="http://schemas.microsoft.com/office/drawing/2014/main" id="{264E0283-33B4-9B55-D12E-ACAEE672A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9694" y="43027"/>
            <a:ext cx="914400" cy="914400"/>
          </a:xfrm>
          <a:prstGeom prst="rect">
            <a:avLst/>
          </a:prstGeom>
        </p:spPr>
      </p:pic>
      <p:pic>
        <p:nvPicPr>
          <p:cNvPr id="23" name="Graphique 22" descr="Notes Post-it 3 contour">
            <a:extLst>
              <a:ext uri="{FF2B5EF4-FFF2-40B4-BE49-F238E27FC236}">
                <a16:creationId xmlns:a16="http://schemas.microsoft.com/office/drawing/2014/main" id="{F868326E-85E6-CC2A-034D-3D03A754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1386" y="901842"/>
            <a:ext cx="914400" cy="914400"/>
          </a:xfrm>
          <a:prstGeom prst="rect">
            <a:avLst/>
          </a:prstGeom>
        </p:spPr>
      </p:pic>
      <p:pic>
        <p:nvPicPr>
          <p:cNvPr id="25" name="Graphique 24" descr="Notes Post-it avec un remplissage uni">
            <a:extLst>
              <a:ext uri="{FF2B5EF4-FFF2-40B4-BE49-F238E27FC236}">
                <a16:creationId xmlns:a16="http://schemas.microsoft.com/office/drawing/2014/main" id="{E0C38E95-BAE3-7DBA-43DD-041C18389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854" y="57660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1D38997-7F4D-0A18-78F5-81216FE16207}"/>
              </a:ext>
            </a:extLst>
          </p:cNvPr>
          <p:cNvSpPr txBox="1"/>
          <p:nvPr/>
        </p:nvSpPr>
        <p:spPr>
          <a:xfrm>
            <a:off x="778868" y="423550"/>
            <a:ext cx="200500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outils d’intervention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516759-0A47-DED3-C11E-C3F86FFD8FBD}"/>
              </a:ext>
            </a:extLst>
          </p:cNvPr>
          <p:cNvSpPr txBox="1"/>
          <p:nvPr/>
        </p:nvSpPr>
        <p:spPr>
          <a:xfrm>
            <a:off x="2944039" y="427609"/>
            <a:ext cx="219187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démarche de projet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29B628-3111-FB62-9F84-ECF2587E84EF}"/>
              </a:ext>
            </a:extLst>
          </p:cNvPr>
          <p:cNvSpPr txBox="1"/>
          <p:nvPr/>
        </p:nvSpPr>
        <p:spPr>
          <a:xfrm>
            <a:off x="5232868" y="423550"/>
            <a:ext cx="3140167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à disposition de ressources structurées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DB5756-9D9E-74E9-9C9B-16D51E6412D6}"/>
              </a:ext>
            </a:extLst>
          </p:cNvPr>
          <p:cNvSpPr txBox="1"/>
          <p:nvPr/>
        </p:nvSpPr>
        <p:spPr>
          <a:xfrm>
            <a:off x="8469994" y="440177"/>
            <a:ext cx="219187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instance copil</a:t>
            </a:r>
          </a:p>
        </p:txBody>
      </p:sp>
      <p:pic>
        <p:nvPicPr>
          <p:cNvPr id="19" name="Graphique 18" descr="Notes Post-it avec un remplissage uni">
            <a:extLst>
              <a:ext uri="{FF2B5EF4-FFF2-40B4-BE49-F238E27FC236}">
                <a16:creationId xmlns:a16="http://schemas.microsoft.com/office/drawing/2014/main" id="{264E0283-33B4-9B55-D12E-ACAEE672A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9694" y="43027"/>
            <a:ext cx="914400" cy="914400"/>
          </a:xfrm>
          <a:prstGeom prst="rect">
            <a:avLst/>
          </a:prstGeom>
        </p:spPr>
      </p:pic>
      <p:pic>
        <p:nvPicPr>
          <p:cNvPr id="23" name="Graphique 22" descr="Notes Post-it 3 contour">
            <a:extLst>
              <a:ext uri="{FF2B5EF4-FFF2-40B4-BE49-F238E27FC236}">
                <a16:creationId xmlns:a16="http://schemas.microsoft.com/office/drawing/2014/main" id="{F868326E-85E6-CC2A-034D-3D03A7544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1386" y="901842"/>
            <a:ext cx="914400" cy="914400"/>
          </a:xfrm>
          <a:prstGeom prst="rect">
            <a:avLst/>
          </a:prstGeom>
        </p:spPr>
      </p:pic>
      <p:pic>
        <p:nvPicPr>
          <p:cNvPr id="25" name="Graphique 24" descr="Notes Post-it avec un remplissage uni">
            <a:extLst>
              <a:ext uri="{FF2B5EF4-FFF2-40B4-BE49-F238E27FC236}">
                <a16:creationId xmlns:a16="http://schemas.microsoft.com/office/drawing/2014/main" id="{E0C38E95-BAE3-7DBA-43DD-041C18389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854" y="5766090"/>
            <a:ext cx="914400" cy="9144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945324F-7B7C-2E87-F18F-106C4CC4F010}"/>
              </a:ext>
            </a:extLst>
          </p:cNvPr>
          <p:cNvSpPr txBox="1"/>
          <p:nvPr/>
        </p:nvSpPr>
        <p:spPr>
          <a:xfrm>
            <a:off x="2053200" y="2076796"/>
            <a:ext cx="834585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547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Mutualisation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avec partage des outils logistiques, des programmes et supports de 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fr-FR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niveau : mutualisation au niveau région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locales, spécificités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parfois seulement restreint au niveau départemental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niveau: socle 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compenser inégalités territoriales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capitaliser les expériences et les partager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valoriser les outils crées par les étudiants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étudier la transférabilité</a:t>
            </a:r>
          </a:p>
        </p:txBody>
      </p:sp>
    </p:spTree>
    <p:extLst>
      <p:ext uri="{BB962C8B-B14F-4D97-AF65-F5344CB8AC3E}">
        <p14:creationId xmlns:p14="http://schemas.microsoft.com/office/powerpoint/2010/main" val="3900974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474</Words>
  <Application>Microsoft Office PowerPoint</Application>
  <PresentationFormat>Grand écran</PresentationFormat>
  <Paragraphs>59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2_Thème Office</vt:lpstr>
      <vt:lpstr>9 – Mutualiser les outils et les ressources</vt:lpstr>
      <vt:lpstr>Présentation PowerPoint</vt:lpstr>
      <vt:lpstr>Présentation PowerPoint</vt:lpstr>
      <vt:lpstr>Présentation PowerPoint</vt:lpstr>
    </vt:vector>
  </TitlesOfParts>
  <Company>UANGERS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Busson</dc:creator>
  <cp:lastModifiedBy>Charlotte Regnault-Leuger</cp:lastModifiedBy>
  <cp:revision>17</cp:revision>
  <dcterms:created xsi:type="dcterms:W3CDTF">2023-03-09T15:40:10Z</dcterms:created>
  <dcterms:modified xsi:type="dcterms:W3CDTF">2023-04-28T12:17:29Z</dcterms:modified>
</cp:coreProperties>
</file>